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8" r:id="rId2"/>
  </p:sldMasterIdLst>
  <p:notesMasterIdLst>
    <p:notesMasterId r:id="rId68"/>
  </p:notesMasterIdLst>
  <p:handoutMasterIdLst>
    <p:handoutMasterId r:id="rId69"/>
  </p:handoutMasterIdLst>
  <p:sldIdLst>
    <p:sldId id="437" r:id="rId3"/>
    <p:sldId id="344" r:id="rId4"/>
    <p:sldId id="481" r:id="rId5"/>
    <p:sldId id="364" r:id="rId6"/>
    <p:sldId id="459" r:id="rId7"/>
    <p:sldId id="439" r:id="rId8"/>
    <p:sldId id="440" r:id="rId9"/>
    <p:sldId id="442" r:id="rId10"/>
    <p:sldId id="443" r:id="rId11"/>
    <p:sldId id="483" r:id="rId12"/>
    <p:sldId id="476" r:id="rId13"/>
    <p:sldId id="477" r:id="rId14"/>
    <p:sldId id="482" r:id="rId15"/>
    <p:sldId id="382" r:id="rId16"/>
    <p:sldId id="452" r:id="rId17"/>
    <p:sldId id="453" r:id="rId18"/>
    <p:sldId id="454" r:id="rId19"/>
    <p:sldId id="455" r:id="rId20"/>
    <p:sldId id="456" r:id="rId21"/>
    <p:sldId id="457" r:id="rId22"/>
    <p:sldId id="484" r:id="rId23"/>
    <p:sldId id="460" r:id="rId24"/>
    <p:sldId id="461" r:id="rId25"/>
    <p:sldId id="462" r:id="rId26"/>
    <p:sldId id="485" r:id="rId27"/>
    <p:sldId id="488" r:id="rId28"/>
    <p:sldId id="474" r:id="rId29"/>
    <p:sldId id="475" r:id="rId30"/>
    <p:sldId id="486" r:id="rId31"/>
    <p:sldId id="463" r:id="rId32"/>
    <p:sldId id="464" r:id="rId33"/>
    <p:sldId id="467" r:id="rId34"/>
    <p:sldId id="465" r:id="rId35"/>
    <p:sldId id="466" r:id="rId36"/>
    <p:sldId id="468" r:id="rId37"/>
    <p:sldId id="469" r:id="rId38"/>
    <p:sldId id="487" r:id="rId39"/>
    <p:sldId id="388" r:id="rId40"/>
    <p:sldId id="489" r:id="rId41"/>
    <p:sldId id="445" r:id="rId42"/>
    <p:sldId id="478" r:id="rId43"/>
    <p:sldId id="480" r:id="rId44"/>
    <p:sldId id="490" r:id="rId45"/>
    <p:sldId id="492" r:id="rId46"/>
    <p:sldId id="479" r:id="rId47"/>
    <p:sldId id="491" r:id="rId48"/>
    <p:sldId id="446" r:id="rId49"/>
    <p:sldId id="470" r:id="rId50"/>
    <p:sldId id="471" r:id="rId51"/>
    <p:sldId id="472" r:id="rId52"/>
    <p:sldId id="473" r:id="rId53"/>
    <p:sldId id="493" r:id="rId54"/>
    <p:sldId id="494" r:id="rId55"/>
    <p:sldId id="495" r:id="rId56"/>
    <p:sldId id="496" r:id="rId57"/>
    <p:sldId id="497" r:id="rId58"/>
    <p:sldId id="413" r:id="rId59"/>
    <p:sldId id="498" r:id="rId60"/>
    <p:sldId id="499" r:id="rId61"/>
    <p:sldId id="501" r:id="rId62"/>
    <p:sldId id="502" r:id="rId63"/>
    <p:sldId id="500" r:id="rId64"/>
    <p:sldId id="447" r:id="rId65"/>
    <p:sldId id="504" r:id="rId66"/>
    <p:sldId id="503" r:id="rId6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701" autoAdjust="0"/>
  </p:normalViewPr>
  <p:slideViewPr>
    <p:cSldViewPr snapToGrid="0" showGuides="1">
      <p:cViewPr varScale="1">
        <p:scale>
          <a:sx n="82" d="100"/>
          <a:sy n="82" d="100"/>
        </p:scale>
        <p:origin x="691" y="7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379127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64224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72657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76757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313990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75547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911656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1107019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34903689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217711728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00479031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dirty="0"/>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54678629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338049411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936650923"/>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789465042"/>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91932414"/>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08050121"/>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4574845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7474294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6649203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9490854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1019201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1524897631"/>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2461095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836291331"/>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9685075"/>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9110793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4961656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9057339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9948119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167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4523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312927979"/>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1318277648"/>
      </p:ext>
    </p:extLst>
  </p:cSld>
  <p:clrMapOvr>
    <a:masterClrMapping/>
  </p:clrMapOvr>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357198734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9319568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s.google.com/machine-learning/crash-course/descending-into-ml/linear-regression" TargetMode="External"/><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google.com/machine-learning/crash-course/fitter/graph"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youtube.com/watch?v=gNhogKJ_q7U&amp;t=0s&amp;index=6&amp;list=PLI55bZj9qWZ7AL5fdVdE2KF1gJvq57QnI"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quickdraw.withgoogle.com/" TargetMode="Externa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52.emf"/></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hyperlink" Target="https://www.kaggle.com/competitions"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porto-seguro-safe-driver-prediction" TargetMode="External"/><Relationship Id="rId2" Type="http://schemas.openxmlformats.org/officeDocument/2006/relationships/hyperlink" Target="https://www.kaggle.com/c/ga-customer-revenue-prediction" TargetMode="External"/><Relationship Id="rId1" Type="http://schemas.openxmlformats.org/officeDocument/2006/relationships/slideLayout" Target="../slideLayouts/slideLayout8.xml"/><Relationship Id="rId6" Type="http://schemas.openxmlformats.org/officeDocument/2006/relationships/hyperlink" Target="https://www.kaggle.com/c/two-sigma-financial-news/data" TargetMode="External"/><Relationship Id="rId5" Type="http://schemas.openxmlformats.org/officeDocument/2006/relationships/hyperlink" Target="https://www.kaggle.com/c/airbus-ship-detection" TargetMode="External"/><Relationship Id="rId4" Type="http://schemas.openxmlformats.org/officeDocument/2006/relationships/hyperlink" Target="https://www.kaggle.com/c/home-credit-default-risk"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hyperlink" Target="http://playground.tensorflow.org/#activation=tanh&amp;batchSize=10&amp;dataset=xor&amp;regDataset=reg-plane&amp;learningRate=0.03&amp;regularizationRate=0&amp;noise=0&amp;networkShape=4,2&amp;seed=0.52055&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8" Type="http://schemas.openxmlformats.org/officeDocument/2006/relationships/hyperlink" Target="https://www.coursera.org/specializations/deep-learning" TargetMode="External"/><Relationship Id="rId3" Type="http://schemas.openxmlformats.org/officeDocument/2006/relationships/hyperlink" Target="https://www.amazon.com/Hands-Machine-Learning-Scikit-Learn-TensorFlow/dp/1491962291/ref=sr_1_3?ie=UTF8&amp;qid=1538919259&amp;sr=8-3&amp;keywords=python+machine+learning" TargetMode="External"/><Relationship Id="rId7" Type="http://schemas.openxmlformats.org/officeDocument/2006/relationships/hyperlink" Target="https://www.coursera.org/learn/machine-learning" TargetMode="External"/><Relationship Id="rId2" Type="http://schemas.openxmlformats.org/officeDocument/2006/relationships/hyperlink" Target="https://www.quora.com/How-do-I-learn-machine-learning-1" TargetMode="External"/><Relationship Id="rId1" Type="http://schemas.openxmlformats.org/officeDocument/2006/relationships/slideLayout" Target="../slideLayouts/slideLayout9.xml"/><Relationship Id="rId6" Type="http://schemas.openxmlformats.org/officeDocument/2006/relationships/hyperlink" Target="https://www.udemy.com/machinelearning/learn/v4/content" TargetMode="External"/><Relationship Id="rId5" Type="http://schemas.openxmlformats.org/officeDocument/2006/relationships/hyperlink" Target="https://www.amazon.com/Deep-Learning-Python-Francois-Chollet/dp/1617294438/ref=pd_sbs_14_1?_encoding=UTF8&amp;pd_rd_i=1617294438&amp;pd_rd_r=e9decbc3-ca35-11e8-80f2-5f2216a1cfe5&amp;pd_rd_w=wC4d9&amp;pd_rd_wg=dIlrx&amp;pf_rd_i=desktop-dp-sims&amp;pf_rd_m=ATVPDKIKX0DER&amp;pf_rd_p=53dead45-2b3d-4b73-bafb-fe26a7f14aac&amp;pf_rd_r=N3PSHZGQF9C8V18YX9F1&amp;pf_rd_s=desktop-dp-sims&amp;pf_rd_t=40701&amp;psc=1&amp;refRID=N3PSHZGQF9C8V18YX9F1" TargetMode="External"/><Relationship Id="rId10" Type="http://schemas.openxmlformats.org/officeDocument/2006/relationships/hyperlink" Target="https://www.youtube.com/playlist?list=PLkzo92owKnVw05sPUtcKJM66fYfk9sG-g" TargetMode="External"/><Relationship Id="rId4" Type="http://schemas.openxmlformats.org/officeDocument/2006/relationships/hyperlink" Target="https://www.amazon.com/Fundamentals-Machine-Learning-Predictive-Analytics/dp/0262029448" TargetMode="External"/><Relationship Id="rId9" Type="http://schemas.openxmlformats.org/officeDocument/2006/relationships/hyperlink" Target="http://neuralnetworksanddeeplearning.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Ajay Rawat, SAP</a:t>
            </a:r>
          </a:p>
          <a:p>
            <a:pPr lvl="0"/>
            <a:r>
              <a:rPr lang="en-US" dirty="0"/>
              <a:t>Month 10, 2018</a:t>
            </a:r>
          </a:p>
        </p:txBody>
      </p:sp>
      <p:sp>
        <p:nvSpPr>
          <p:cNvPr id="8" name="Presentation Title"/>
          <p:cNvSpPr>
            <a:spLocks noGrp="1"/>
          </p:cNvSpPr>
          <p:nvPr>
            <p:ph type="title"/>
          </p:nvPr>
        </p:nvSpPr>
        <p:spPr bwMode="gray">
          <a:xfrm>
            <a:off x="288000" y="4024430"/>
            <a:ext cx="10899174" cy="997196"/>
          </a:xfrm>
        </p:spPr>
        <p:txBody>
          <a:bodyPr/>
          <a:lstStyle/>
          <a:p>
            <a:r>
              <a:rPr lang="en-US" dirty="0"/>
              <a:t>Machine Learning </a:t>
            </a:r>
            <a:br>
              <a:rPr lang="en-US" dirty="0"/>
            </a:br>
            <a:endParaRPr lang="de-DE" dirty="0">
              <a:solidFill>
                <a:schemeClr val="accent1"/>
              </a:solidFill>
            </a:endParaRPr>
          </a:p>
        </p:txBody>
      </p:sp>
      <p:pic>
        <p:nvPicPr>
          <p:cNvPr id="10" name="Title Image" descr="Example of an image for ttitle slide" title="Title image"/>
          <p:cNvPicPr>
            <a:picLocks noGrp="1" noChangeAspect="1"/>
          </p:cNvPicPr>
          <p:nvPr>
            <p:ph type="pic" sz="quarter" idx="12"/>
          </p:nvPr>
        </p:nvPicPr>
        <p:blipFill rotWithShape="1">
          <a:blip r:embed="rId3"/>
          <a:srcRect l="2652" t="3259" b="37045"/>
          <a:stretch/>
        </p:blipFill>
        <p:spPr bwMode="gray"/>
      </p:pic>
      <p:grpSp>
        <p:nvGrpSpPr>
          <p:cNvPr id="13" name="Hero Motion Band" descr="Three rectangles on the roght side of the image&#10;1. SAP Gold 60%&#10;2. SAP Gold 30%&#10;3. SAP Gold" title="Hero Motion Band"/>
          <p:cNvGrpSpPr/>
          <p:nvPr/>
        </p:nvGrpSpPr>
        <p:grpSpPr>
          <a:xfrm>
            <a:off x="9171173" y="0"/>
            <a:ext cx="3024002" cy="3430006"/>
            <a:chOff x="9171173" y="0"/>
            <a:chExt cx="3024002" cy="3430006"/>
          </a:xfrm>
        </p:grpSpPr>
        <p:sp>
          <p:nvSpPr>
            <p:cNvPr id="14"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Supervised Learning: Regression</a:t>
            </a:r>
          </a:p>
        </p:txBody>
      </p:sp>
      <p:pic>
        <p:nvPicPr>
          <p:cNvPr id="9" name="Picture 8"/>
          <p:cNvPicPr>
            <a:picLocks noChangeAspect="1"/>
          </p:cNvPicPr>
          <p:nvPr/>
        </p:nvPicPr>
        <p:blipFill>
          <a:blip r:embed="rId2"/>
          <a:stretch>
            <a:fillRect/>
          </a:stretch>
        </p:blipFill>
        <p:spPr>
          <a:xfrm>
            <a:off x="5457589" y="1530026"/>
            <a:ext cx="5886450" cy="3209925"/>
          </a:xfrm>
          <a:prstGeom prst="rect">
            <a:avLst/>
          </a:prstGeom>
        </p:spPr>
      </p:pic>
      <p:sp>
        <p:nvSpPr>
          <p:cNvPr id="10" name="TextBox 9"/>
          <p:cNvSpPr txBox="1"/>
          <p:nvPr/>
        </p:nvSpPr>
        <p:spPr>
          <a:xfrm>
            <a:off x="345381" y="1688841"/>
            <a:ext cx="5112208" cy="235449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Regression: When we want to predict continuous values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 house prices based on the location and house properties</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Forecast the revenue of  a retail store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Forecast energy demand for an utilities company</a:t>
            </a:r>
          </a:p>
        </p:txBody>
      </p:sp>
    </p:spTree>
    <p:extLst>
      <p:ext uri="{BB962C8B-B14F-4D97-AF65-F5344CB8AC3E}">
        <p14:creationId xmlns:p14="http://schemas.microsoft.com/office/powerpoint/2010/main" val="1596553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Unsupervised Learning</a:t>
            </a:r>
          </a:p>
        </p:txBody>
      </p:sp>
      <p:pic>
        <p:nvPicPr>
          <p:cNvPr id="5" name="Picture 4">
            <a:extLst>
              <a:ext uri="{FF2B5EF4-FFF2-40B4-BE49-F238E27FC236}">
                <a16:creationId xmlns:a16="http://schemas.microsoft.com/office/drawing/2014/main" id="{0335669D-FA63-4127-9E32-F1BA56C0380B}"/>
              </a:ext>
            </a:extLst>
          </p:cNvPr>
          <p:cNvPicPr>
            <a:picLocks noChangeAspect="1"/>
          </p:cNvPicPr>
          <p:nvPr/>
        </p:nvPicPr>
        <p:blipFill>
          <a:blip r:embed="rId2"/>
          <a:stretch>
            <a:fillRect/>
          </a:stretch>
        </p:blipFill>
        <p:spPr>
          <a:xfrm>
            <a:off x="5850422" y="1552866"/>
            <a:ext cx="5476875" cy="3267075"/>
          </a:xfrm>
          <a:prstGeom prst="rect">
            <a:avLst/>
          </a:prstGeom>
        </p:spPr>
      </p:pic>
      <p:sp>
        <p:nvSpPr>
          <p:cNvPr id="6" name="TextBox 5">
            <a:extLst>
              <a:ext uri="{FF2B5EF4-FFF2-40B4-BE49-F238E27FC236}">
                <a16:creationId xmlns:a16="http://schemas.microsoft.com/office/drawing/2014/main" id="{8C206DB9-ACCE-4091-A1F7-7D526565FE34}"/>
              </a:ext>
            </a:extLst>
          </p:cNvPr>
          <p:cNvSpPr txBox="1"/>
          <p:nvPr/>
        </p:nvSpPr>
        <p:spPr>
          <a:xfrm>
            <a:off x="504000" y="1552866"/>
            <a:ext cx="5476875" cy="443198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Learning without teacher, there is no labelled data</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r>
              <a:rPr lang="en-US" b="1" dirty="0"/>
              <a:t>Clustering</a:t>
            </a:r>
            <a:r>
              <a:rPr lang="en-US" dirty="0"/>
              <a:t>: A clustering problem is where you want to discover the inherent groupings in the data, such as grouping customers by purchasing behavior.</a:t>
            </a:r>
          </a:p>
          <a:p>
            <a:pPr fontAlgn="base"/>
            <a:endParaRPr lang="en-US" dirty="0"/>
          </a:p>
          <a:p>
            <a:pPr fontAlgn="base"/>
            <a:r>
              <a:rPr lang="en-US" b="1" dirty="0"/>
              <a:t>Association</a:t>
            </a:r>
            <a:r>
              <a:rPr lang="en-US" dirty="0"/>
              <a:t>:  An association rule learning problem is where you want to discover rules that describe large portions of your data, such as people that buy X also tend to buy Y.</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074225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4E99-0D72-4554-B1A5-7068DA2AA838}"/>
              </a:ext>
            </a:extLst>
          </p:cNvPr>
          <p:cNvSpPr>
            <a:spLocks noGrp="1"/>
          </p:cNvSpPr>
          <p:nvPr>
            <p:ph type="title"/>
          </p:nvPr>
        </p:nvSpPr>
        <p:spPr/>
        <p:txBody>
          <a:bodyPr/>
          <a:lstStyle/>
          <a:p>
            <a:r>
              <a:rPr lang="en-US" dirty="0"/>
              <a:t>Unsupervised Learning Examples: Clustering</a:t>
            </a:r>
          </a:p>
        </p:txBody>
      </p:sp>
      <p:sp>
        <p:nvSpPr>
          <p:cNvPr id="9" name="TextBox 8">
            <a:extLst>
              <a:ext uri="{FF2B5EF4-FFF2-40B4-BE49-F238E27FC236}">
                <a16:creationId xmlns:a16="http://schemas.microsoft.com/office/drawing/2014/main" id="{B0557BBA-2646-4AA3-B489-543A84C43767}"/>
              </a:ext>
            </a:extLst>
          </p:cNvPr>
          <p:cNvSpPr txBox="1"/>
          <p:nvPr/>
        </p:nvSpPr>
        <p:spPr>
          <a:xfrm>
            <a:off x="615968" y="1922105"/>
            <a:ext cx="4786604" cy="8309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 marketing team can target different segments of  customer based on loyalty and price sensitive</a:t>
            </a:r>
          </a:p>
        </p:txBody>
      </p:sp>
      <p:pic>
        <p:nvPicPr>
          <p:cNvPr id="2" name="Picture 1">
            <a:extLst>
              <a:ext uri="{FF2B5EF4-FFF2-40B4-BE49-F238E27FC236}">
                <a16:creationId xmlns:a16="http://schemas.microsoft.com/office/drawing/2014/main" id="{265093D3-645A-468E-8F5C-7797AA3BA745}"/>
              </a:ext>
            </a:extLst>
          </p:cNvPr>
          <p:cNvPicPr>
            <a:picLocks noChangeAspect="1"/>
          </p:cNvPicPr>
          <p:nvPr/>
        </p:nvPicPr>
        <p:blipFill>
          <a:blip r:embed="rId2"/>
          <a:stretch>
            <a:fillRect/>
          </a:stretch>
        </p:blipFill>
        <p:spPr>
          <a:xfrm>
            <a:off x="5589037" y="987085"/>
            <a:ext cx="6101440" cy="4924121"/>
          </a:xfrm>
          <a:prstGeom prst="rect">
            <a:avLst/>
          </a:prstGeom>
        </p:spPr>
      </p:pic>
    </p:spTree>
    <p:extLst>
      <p:ext uri="{BB962C8B-B14F-4D97-AF65-F5344CB8AC3E}">
        <p14:creationId xmlns:p14="http://schemas.microsoft.com/office/powerpoint/2010/main" val="396015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4E99-0D72-4554-B1A5-7068DA2AA838}"/>
              </a:ext>
            </a:extLst>
          </p:cNvPr>
          <p:cNvSpPr>
            <a:spLocks noGrp="1"/>
          </p:cNvSpPr>
          <p:nvPr>
            <p:ph type="title"/>
          </p:nvPr>
        </p:nvSpPr>
        <p:spPr/>
        <p:txBody>
          <a:bodyPr/>
          <a:lstStyle/>
          <a:p>
            <a:r>
              <a:rPr lang="en-US" dirty="0"/>
              <a:t>Unsupervised Learning Examples Anomaly Detection</a:t>
            </a:r>
          </a:p>
        </p:txBody>
      </p:sp>
      <p:pic>
        <p:nvPicPr>
          <p:cNvPr id="6" name="Picture 5">
            <a:extLst>
              <a:ext uri="{FF2B5EF4-FFF2-40B4-BE49-F238E27FC236}">
                <a16:creationId xmlns:a16="http://schemas.microsoft.com/office/drawing/2014/main" id="{8900EC04-3DE3-4D31-AB7F-4F3D568D0AE9}"/>
              </a:ext>
            </a:extLst>
          </p:cNvPr>
          <p:cNvPicPr>
            <a:picLocks noChangeAspect="1"/>
          </p:cNvPicPr>
          <p:nvPr/>
        </p:nvPicPr>
        <p:blipFill>
          <a:blip r:embed="rId2"/>
          <a:stretch>
            <a:fillRect/>
          </a:stretch>
        </p:blipFill>
        <p:spPr>
          <a:xfrm>
            <a:off x="6270752" y="1414653"/>
            <a:ext cx="5419725" cy="3048000"/>
          </a:xfrm>
          <a:prstGeom prst="rect">
            <a:avLst/>
          </a:prstGeom>
        </p:spPr>
      </p:pic>
      <p:sp>
        <p:nvSpPr>
          <p:cNvPr id="8" name="TextBox 7">
            <a:extLst>
              <a:ext uri="{FF2B5EF4-FFF2-40B4-BE49-F238E27FC236}">
                <a16:creationId xmlns:a16="http://schemas.microsoft.com/office/drawing/2014/main" id="{4094AD3C-69F4-424A-8CFD-912724AEC306}"/>
              </a:ext>
            </a:extLst>
          </p:cNvPr>
          <p:cNvSpPr txBox="1"/>
          <p:nvPr/>
        </p:nvSpPr>
        <p:spPr>
          <a:xfrm>
            <a:off x="727420" y="2564458"/>
            <a:ext cx="5197003"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  financial institution can detect fraud  using anomaly detection </a:t>
            </a:r>
          </a:p>
        </p:txBody>
      </p:sp>
    </p:spTree>
    <p:extLst>
      <p:ext uri="{BB962C8B-B14F-4D97-AF65-F5344CB8AC3E}">
        <p14:creationId xmlns:p14="http://schemas.microsoft.com/office/powerpoint/2010/main" val="250181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p:txBody>
          <a:bodyPr/>
          <a:lstStyle/>
          <a:p>
            <a:r>
              <a:rPr lang="en-US" dirty="0"/>
              <a:t>Linear Regression</a:t>
            </a:r>
          </a:p>
        </p:txBody>
      </p:sp>
      <p:sp>
        <p:nvSpPr>
          <p:cNvPr id="6" name="TextBox 5">
            <a:extLst>
              <a:ext uri="{FF2B5EF4-FFF2-40B4-BE49-F238E27FC236}">
                <a16:creationId xmlns:a16="http://schemas.microsoft.com/office/drawing/2014/main" id="{0D2A587D-9904-4F7F-855F-0C67EB200FDD}"/>
              </a:ext>
            </a:extLst>
          </p:cNvPr>
          <p:cNvSpPr txBox="1"/>
          <p:nvPr/>
        </p:nvSpPr>
        <p:spPr>
          <a:xfrm>
            <a:off x="234926" y="1260630"/>
            <a:ext cx="5728125" cy="4408899"/>
          </a:xfrm>
          <a:prstGeom prst="rect">
            <a:avLst/>
          </a:prstGeom>
          <a:noFill/>
        </p:spPr>
        <p:txBody>
          <a:bodyPr wrap="square" lIns="0" tIns="0" rIns="0" bIns="0" rtlCol="0">
            <a:spAutoFit/>
          </a:bodyPr>
          <a:lstStyle/>
          <a:p>
            <a:pPr marL="457200" indent="-457200" fontAlgn="base">
              <a:spcBef>
                <a:spcPct val="50000"/>
              </a:spcBef>
              <a:spcAft>
                <a:spcPct val="0"/>
              </a:spcAft>
              <a:buClr>
                <a:srgbClr val="F0AB00"/>
              </a:buClr>
              <a:buSzPct val="80000"/>
              <a:buFont typeface="+mj-lt"/>
              <a:buAutoNum type="arabicPeriod"/>
            </a:pPr>
            <a:r>
              <a:rPr lang="en-US" dirty="0"/>
              <a:t>Crickets (an insect species) chirp more frequently on hotter days than on cooler days</a:t>
            </a:r>
          </a:p>
          <a:p>
            <a:pPr marL="457200" indent="-457200" fontAlgn="base">
              <a:spcBef>
                <a:spcPct val="50000"/>
              </a:spcBef>
              <a:spcAft>
                <a:spcPct val="0"/>
              </a:spcAft>
              <a:buClr>
                <a:srgbClr val="F0AB00"/>
              </a:buClr>
              <a:buSzPct val="80000"/>
              <a:buFont typeface="+mj-lt"/>
              <a:buAutoNum type="arabicPeriod"/>
            </a:pPr>
            <a:r>
              <a:rPr lang="en-US" dirty="0"/>
              <a:t>The plot shows the temperature rising with the number of chirps. </a:t>
            </a:r>
          </a:p>
          <a:p>
            <a:pPr marL="457200" indent="-457200" fontAlgn="base">
              <a:spcBef>
                <a:spcPct val="50000"/>
              </a:spcBef>
              <a:spcAft>
                <a:spcPct val="0"/>
              </a:spcAft>
              <a:buClr>
                <a:srgbClr val="F0AB00"/>
              </a:buClr>
              <a:buSzPct val="80000"/>
              <a:buFont typeface="+mj-lt"/>
              <a:buAutoNum type="arabicPeriod"/>
            </a:pPr>
            <a:r>
              <a:rPr lang="en-US" dirty="0"/>
              <a:t>Is this relationship between chirps and temperature linear?</a:t>
            </a:r>
          </a:p>
          <a:p>
            <a:pPr marL="457200" indent="-457200" fontAlgn="base">
              <a:spcBef>
                <a:spcPct val="50000"/>
              </a:spcBef>
              <a:spcAft>
                <a:spcPct val="0"/>
              </a:spcAft>
              <a:buClr>
                <a:srgbClr val="F0AB00"/>
              </a:buClr>
              <a:buSzPct val="80000"/>
              <a:buFont typeface="+mj-lt"/>
              <a:buAutoNum type="arabicPeriod"/>
            </a:pPr>
            <a:r>
              <a:rPr lang="en-US" dirty="0"/>
              <a:t>Can we predict the temperature based  on number of cricket chirps per minute</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endParaRPr lang="en-US" dirty="0"/>
          </a:p>
          <a:p>
            <a:endParaRPr lang="en-US" sz="1800" kern="0" dirty="0">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4ECD93A4-9D69-425A-A3D9-69C1A4A28646}"/>
              </a:ext>
            </a:extLst>
          </p:cNvPr>
          <p:cNvPicPr>
            <a:picLocks noChangeAspect="1"/>
          </p:cNvPicPr>
          <p:nvPr/>
        </p:nvPicPr>
        <p:blipFill>
          <a:blip r:embed="rId2"/>
          <a:stretch>
            <a:fillRect/>
          </a:stretch>
        </p:blipFill>
        <p:spPr>
          <a:xfrm>
            <a:off x="6097239" y="1173731"/>
            <a:ext cx="5332770" cy="3939882"/>
          </a:xfrm>
          <a:prstGeom prst="rect">
            <a:avLst/>
          </a:prstGeom>
        </p:spPr>
      </p:pic>
      <p:sp>
        <p:nvSpPr>
          <p:cNvPr id="9" name="Rectangle 8">
            <a:extLst>
              <a:ext uri="{FF2B5EF4-FFF2-40B4-BE49-F238E27FC236}">
                <a16:creationId xmlns:a16="http://schemas.microsoft.com/office/drawing/2014/main" id="{C4B3EDA5-07CB-474D-8163-991B51F57484}"/>
              </a:ext>
            </a:extLst>
          </p:cNvPr>
          <p:cNvSpPr/>
          <p:nvPr/>
        </p:nvSpPr>
        <p:spPr>
          <a:xfrm>
            <a:off x="504001" y="5314937"/>
            <a:ext cx="11455551" cy="338554"/>
          </a:xfrm>
          <a:prstGeom prst="rect">
            <a:avLst/>
          </a:prstGeom>
        </p:spPr>
        <p:txBody>
          <a:bodyPr wrap="square">
            <a:spAutoFit/>
          </a:bodyPr>
          <a:lstStyle/>
          <a:p>
            <a:pPr fontAlgn="base">
              <a:spcBef>
                <a:spcPct val="50000"/>
              </a:spcBef>
              <a:spcAft>
                <a:spcPct val="0"/>
              </a:spcAft>
              <a:buClr>
                <a:srgbClr val="F0AB00"/>
              </a:buClr>
              <a:buSzPct val="80000"/>
            </a:pPr>
            <a:r>
              <a:rPr lang="en-US" sz="1600" dirty="0">
                <a:hlinkClick r:id="rId3"/>
              </a:rPr>
              <a:t>https://developers.google.com/machine-learning/crash-course/descending-into-ml/linear-regression</a:t>
            </a:r>
            <a:endParaRPr lang="en-US" sz="1600" dirty="0"/>
          </a:p>
        </p:txBody>
      </p:sp>
    </p:spTree>
    <p:extLst>
      <p:ext uri="{BB962C8B-B14F-4D97-AF65-F5344CB8AC3E}">
        <p14:creationId xmlns:p14="http://schemas.microsoft.com/office/powerpoint/2010/main" val="388643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p:txBody>
          <a:bodyPr/>
          <a:lstStyle/>
          <a:p>
            <a:r>
              <a:rPr lang="en-US" dirty="0"/>
              <a:t>Linear Regression</a:t>
            </a:r>
          </a:p>
        </p:txBody>
      </p:sp>
      <p:sp>
        <p:nvSpPr>
          <p:cNvPr id="6" name="TextBox 5">
            <a:extLst>
              <a:ext uri="{FF2B5EF4-FFF2-40B4-BE49-F238E27FC236}">
                <a16:creationId xmlns:a16="http://schemas.microsoft.com/office/drawing/2014/main" id="{0D2A587D-9904-4F7F-855F-0C67EB200FDD}"/>
              </a:ext>
            </a:extLst>
          </p:cNvPr>
          <p:cNvSpPr txBox="1"/>
          <p:nvPr/>
        </p:nvSpPr>
        <p:spPr>
          <a:xfrm>
            <a:off x="338374" y="1108683"/>
            <a:ext cx="5758865" cy="175432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t>We could draw a single straight line like the following to approximate this relationship:</a:t>
            </a:r>
          </a:p>
          <a:p>
            <a:pPr fontAlgn="base">
              <a:spcBef>
                <a:spcPct val="50000"/>
              </a:spcBef>
              <a:spcAft>
                <a:spcPct val="0"/>
              </a:spcAft>
              <a:buClr>
                <a:srgbClr val="F0AB00"/>
              </a:buClr>
              <a:buSzPct val="80000"/>
            </a:pPr>
            <a:endParaRPr lang="en-US" sz="16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dirty="0"/>
              <a:t>Using the equation for a line, you could write down this relationship as : y = mx + b</a:t>
            </a:r>
            <a:endParaRPr lang="en-US" sz="1600" kern="0" dirty="0">
              <a:ea typeface="Arial Unicode MS" pitchFamily="34" charset="-128"/>
              <a:cs typeface="Arial Unicode MS" pitchFamily="34" charset="-128"/>
            </a:endParaRPr>
          </a:p>
          <a:p>
            <a:endParaRPr lang="en-US" sz="1800" kern="0" dirty="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28EC82E0-96F4-4E01-9335-0C93A0E91C02}"/>
              </a:ext>
            </a:extLst>
          </p:cNvPr>
          <p:cNvPicPr>
            <a:picLocks noChangeAspect="1"/>
          </p:cNvPicPr>
          <p:nvPr/>
        </p:nvPicPr>
        <p:blipFill>
          <a:blip r:embed="rId2"/>
          <a:stretch>
            <a:fillRect/>
          </a:stretch>
        </p:blipFill>
        <p:spPr>
          <a:xfrm>
            <a:off x="6548721" y="688666"/>
            <a:ext cx="5646454" cy="4413418"/>
          </a:xfrm>
          <a:prstGeom prst="rect">
            <a:avLst/>
          </a:prstGeom>
        </p:spPr>
      </p:pic>
      <p:pic>
        <p:nvPicPr>
          <p:cNvPr id="5" name="Picture 4">
            <a:extLst>
              <a:ext uri="{FF2B5EF4-FFF2-40B4-BE49-F238E27FC236}">
                <a16:creationId xmlns:a16="http://schemas.microsoft.com/office/drawing/2014/main" id="{80FC10D4-92F2-4A96-9BBC-28A549582448}"/>
              </a:ext>
            </a:extLst>
          </p:cNvPr>
          <p:cNvPicPr>
            <a:picLocks noChangeAspect="1"/>
          </p:cNvPicPr>
          <p:nvPr/>
        </p:nvPicPr>
        <p:blipFill>
          <a:blip r:embed="rId3"/>
          <a:stretch>
            <a:fillRect/>
          </a:stretch>
        </p:blipFill>
        <p:spPr>
          <a:xfrm>
            <a:off x="205071" y="2999629"/>
            <a:ext cx="6343650" cy="1990725"/>
          </a:xfrm>
          <a:prstGeom prst="rect">
            <a:avLst/>
          </a:prstGeom>
        </p:spPr>
      </p:pic>
    </p:spTree>
    <p:extLst>
      <p:ext uri="{BB962C8B-B14F-4D97-AF65-F5344CB8AC3E}">
        <p14:creationId xmlns:p14="http://schemas.microsoft.com/office/powerpoint/2010/main" val="3896463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738664"/>
          </a:xfrm>
        </p:spPr>
        <p:txBody>
          <a:bodyPr/>
          <a:lstStyle/>
          <a:p>
            <a:r>
              <a:rPr lang="en-US" b="0" dirty="0"/>
              <a:t>Linear Regression</a:t>
            </a:r>
            <a:br>
              <a:rPr lang="en-US" b="0" dirty="0"/>
            </a:br>
            <a:endParaRPr lang="en-US" dirty="0"/>
          </a:p>
        </p:txBody>
      </p:sp>
      <p:pic>
        <p:nvPicPr>
          <p:cNvPr id="3" name="Picture 2">
            <a:extLst>
              <a:ext uri="{FF2B5EF4-FFF2-40B4-BE49-F238E27FC236}">
                <a16:creationId xmlns:a16="http://schemas.microsoft.com/office/drawing/2014/main" id="{81A7C486-5CA5-4886-89DF-0B1642666625}"/>
              </a:ext>
            </a:extLst>
          </p:cNvPr>
          <p:cNvPicPr>
            <a:picLocks noChangeAspect="1"/>
          </p:cNvPicPr>
          <p:nvPr/>
        </p:nvPicPr>
        <p:blipFill>
          <a:blip r:embed="rId2"/>
          <a:stretch>
            <a:fillRect/>
          </a:stretch>
        </p:blipFill>
        <p:spPr>
          <a:xfrm>
            <a:off x="935037" y="928687"/>
            <a:ext cx="10325100" cy="5000625"/>
          </a:xfrm>
          <a:prstGeom prst="rect">
            <a:avLst/>
          </a:prstGeom>
        </p:spPr>
      </p:pic>
    </p:spTree>
    <p:extLst>
      <p:ext uri="{BB962C8B-B14F-4D97-AF65-F5344CB8AC3E}">
        <p14:creationId xmlns:p14="http://schemas.microsoft.com/office/powerpoint/2010/main" val="338468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Training and Loss</a:t>
            </a:r>
            <a:br>
              <a:rPr lang="en-US" b="0" dirty="0"/>
            </a:br>
            <a:br>
              <a:rPr lang="en-US" b="0" dirty="0"/>
            </a:br>
            <a:endParaRPr lang="en-US" dirty="0"/>
          </a:p>
        </p:txBody>
      </p:sp>
      <p:pic>
        <p:nvPicPr>
          <p:cNvPr id="5" name="Picture 4">
            <a:extLst>
              <a:ext uri="{FF2B5EF4-FFF2-40B4-BE49-F238E27FC236}">
                <a16:creationId xmlns:a16="http://schemas.microsoft.com/office/drawing/2014/main" id="{D930F6AE-8B66-4BBB-87B0-54C885722C1B}"/>
              </a:ext>
            </a:extLst>
          </p:cNvPr>
          <p:cNvPicPr>
            <a:picLocks noChangeAspect="1"/>
          </p:cNvPicPr>
          <p:nvPr/>
        </p:nvPicPr>
        <p:blipFill>
          <a:blip r:embed="rId2"/>
          <a:stretch>
            <a:fillRect/>
          </a:stretch>
        </p:blipFill>
        <p:spPr>
          <a:xfrm>
            <a:off x="310718" y="1305017"/>
            <a:ext cx="7583788" cy="5552983"/>
          </a:xfrm>
          <a:prstGeom prst="rect">
            <a:avLst/>
          </a:prstGeom>
        </p:spPr>
      </p:pic>
    </p:spTree>
    <p:extLst>
      <p:ext uri="{BB962C8B-B14F-4D97-AF65-F5344CB8AC3E}">
        <p14:creationId xmlns:p14="http://schemas.microsoft.com/office/powerpoint/2010/main" val="341154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Training and Loss</a:t>
            </a:r>
            <a:br>
              <a:rPr lang="en-US" b="0" dirty="0"/>
            </a:br>
            <a:br>
              <a:rPr lang="en-US" b="0" dirty="0"/>
            </a:br>
            <a:endParaRPr lang="en-US" dirty="0"/>
          </a:p>
        </p:txBody>
      </p:sp>
      <p:pic>
        <p:nvPicPr>
          <p:cNvPr id="2" name="Picture 1">
            <a:extLst>
              <a:ext uri="{FF2B5EF4-FFF2-40B4-BE49-F238E27FC236}">
                <a16:creationId xmlns:a16="http://schemas.microsoft.com/office/drawing/2014/main" id="{0BBF91CB-0BD9-4FA2-B884-E99942137D29}"/>
              </a:ext>
            </a:extLst>
          </p:cNvPr>
          <p:cNvPicPr>
            <a:picLocks noChangeAspect="1"/>
          </p:cNvPicPr>
          <p:nvPr/>
        </p:nvPicPr>
        <p:blipFill>
          <a:blip r:embed="rId2"/>
          <a:stretch>
            <a:fillRect/>
          </a:stretch>
        </p:blipFill>
        <p:spPr>
          <a:xfrm>
            <a:off x="713603" y="1215547"/>
            <a:ext cx="9134475" cy="4657725"/>
          </a:xfrm>
          <a:prstGeom prst="rect">
            <a:avLst/>
          </a:prstGeom>
        </p:spPr>
      </p:pic>
    </p:spTree>
    <p:extLst>
      <p:ext uri="{BB962C8B-B14F-4D97-AF65-F5344CB8AC3E}">
        <p14:creationId xmlns:p14="http://schemas.microsoft.com/office/powerpoint/2010/main" val="2508935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Check Your Understanding</a:t>
            </a:r>
            <a:br>
              <a:rPr lang="en-US" b="0" dirty="0"/>
            </a:br>
            <a:br>
              <a:rPr lang="en-US" b="0" dirty="0"/>
            </a:br>
            <a:endParaRPr lang="en-US" dirty="0"/>
          </a:p>
        </p:txBody>
      </p:sp>
      <p:pic>
        <p:nvPicPr>
          <p:cNvPr id="5" name="Picture 4">
            <a:extLst>
              <a:ext uri="{FF2B5EF4-FFF2-40B4-BE49-F238E27FC236}">
                <a16:creationId xmlns:a16="http://schemas.microsoft.com/office/drawing/2014/main" id="{C770A7F3-1EF5-4456-84C8-CB9C7A2BD6BB}"/>
              </a:ext>
            </a:extLst>
          </p:cNvPr>
          <p:cNvPicPr>
            <a:picLocks noChangeAspect="1"/>
          </p:cNvPicPr>
          <p:nvPr/>
        </p:nvPicPr>
        <p:blipFill>
          <a:blip r:embed="rId3"/>
          <a:stretch>
            <a:fillRect/>
          </a:stretch>
        </p:blipFill>
        <p:spPr>
          <a:xfrm>
            <a:off x="504001" y="978207"/>
            <a:ext cx="11701554" cy="3972484"/>
          </a:xfrm>
          <a:prstGeom prst="rect">
            <a:avLst/>
          </a:prstGeom>
        </p:spPr>
      </p:pic>
      <p:pic>
        <p:nvPicPr>
          <p:cNvPr id="7" name="Picture 6">
            <a:extLst>
              <a:ext uri="{FF2B5EF4-FFF2-40B4-BE49-F238E27FC236}">
                <a16:creationId xmlns:a16="http://schemas.microsoft.com/office/drawing/2014/main" id="{E598DA60-1061-4F6D-B73C-6F86E5E8A19C}"/>
              </a:ext>
            </a:extLst>
          </p:cNvPr>
          <p:cNvPicPr>
            <a:picLocks noChangeAspect="1"/>
          </p:cNvPicPr>
          <p:nvPr/>
        </p:nvPicPr>
        <p:blipFill>
          <a:blip r:embed="rId4"/>
          <a:stretch>
            <a:fillRect/>
          </a:stretch>
        </p:blipFill>
        <p:spPr>
          <a:xfrm>
            <a:off x="504001" y="5110573"/>
            <a:ext cx="9067800" cy="628650"/>
          </a:xfrm>
          <a:prstGeom prst="rect">
            <a:avLst/>
          </a:prstGeom>
        </p:spPr>
      </p:pic>
    </p:spTree>
    <p:extLst>
      <p:ext uri="{BB962C8B-B14F-4D97-AF65-F5344CB8AC3E}">
        <p14:creationId xmlns:p14="http://schemas.microsoft.com/office/powerpoint/2010/main" val="416652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56BCDD-B2B8-4B86-82F6-E99EBF65D503}"/>
              </a:ext>
            </a:extLst>
          </p:cNvPr>
          <p:cNvSpPr>
            <a:spLocks noGrp="1"/>
          </p:cNvSpPr>
          <p:nvPr>
            <p:ph type="body" sz="quarter" idx="11"/>
          </p:nvPr>
        </p:nvSpPr>
        <p:spPr/>
        <p:txBody>
          <a:bodyPr/>
          <a:lstStyle/>
          <a:p>
            <a:pPr marL="0" lvl="1" indent="0">
              <a:buNone/>
            </a:pPr>
            <a:r>
              <a:rPr lang="en-US" sz="1600" b="1" dirty="0"/>
              <a:t>Day2: Tree Based algorithms and SVM</a:t>
            </a:r>
          </a:p>
          <a:p>
            <a:pPr lvl="1"/>
            <a:r>
              <a:rPr lang="en-US" sz="1600" dirty="0"/>
              <a:t>Decision  Trees </a:t>
            </a:r>
          </a:p>
          <a:p>
            <a:pPr lvl="1"/>
            <a:r>
              <a:rPr lang="en-US" sz="1600" dirty="0"/>
              <a:t>Random Forest</a:t>
            </a:r>
          </a:p>
          <a:p>
            <a:pPr lvl="1"/>
            <a:r>
              <a:rPr lang="en-US" sz="1600" dirty="0"/>
              <a:t>Gradient Boosted Trees</a:t>
            </a:r>
          </a:p>
          <a:p>
            <a:pPr lvl="1"/>
            <a:r>
              <a:rPr lang="en-US" sz="1600" dirty="0"/>
              <a:t>Support Vector Machines</a:t>
            </a:r>
          </a:p>
          <a:p>
            <a:pPr marL="0" lvl="1" indent="0">
              <a:buNone/>
            </a:pPr>
            <a:endParaRPr lang="en-US" sz="1600" dirty="0"/>
          </a:p>
          <a:p>
            <a:pPr marL="0" lvl="1" indent="0">
              <a:buNone/>
            </a:pPr>
            <a:r>
              <a:rPr lang="en-US" sz="1600" b="1" dirty="0"/>
              <a:t>Day4: Advanced Techniques</a:t>
            </a:r>
          </a:p>
          <a:p>
            <a:pPr lvl="1"/>
            <a:r>
              <a:rPr lang="en-US" sz="1600" dirty="0"/>
              <a:t>Feature Engineering</a:t>
            </a:r>
          </a:p>
          <a:p>
            <a:pPr lvl="1"/>
            <a:r>
              <a:rPr lang="en-US" sz="1600" dirty="0"/>
              <a:t>K-Fold Cross Validation</a:t>
            </a:r>
          </a:p>
          <a:p>
            <a:pPr lvl="1"/>
            <a:r>
              <a:rPr lang="en-US" sz="1600" dirty="0"/>
              <a:t>Hyperparameter Tuning</a:t>
            </a:r>
            <a:endParaRPr lang="en-US" dirty="0"/>
          </a:p>
          <a:p>
            <a:pPr lvl="1"/>
            <a:r>
              <a:rPr lang="en-US" sz="1600" dirty="0"/>
              <a:t>Model ensemble</a:t>
            </a:r>
          </a:p>
        </p:txBody>
      </p:sp>
      <p:sp>
        <p:nvSpPr>
          <p:cNvPr id="3" name="Agenda items"/>
          <p:cNvSpPr>
            <a:spLocks noGrp="1"/>
          </p:cNvSpPr>
          <p:nvPr>
            <p:ph type="body" sz="quarter" idx="10"/>
          </p:nvPr>
        </p:nvSpPr>
        <p:spPr bwMode="gray">
          <a:xfrm>
            <a:off x="737118" y="1620000"/>
            <a:ext cx="5094882" cy="4716000"/>
          </a:xfrm>
        </p:spPr>
        <p:txBody>
          <a:bodyPr>
            <a:normAutofit/>
          </a:bodyPr>
          <a:lstStyle/>
          <a:p>
            <a:pPr marL="0" lvl="1" indent="0">
              <a:buNone/>
            </a:pPr>
            <a:r>
              <a:rPr lang="en-US" sz="1600" b="1" dirty="0"/>
              <a:t>Day 1:Linear and Logistic Regression</a:t>
            </a:r>
          </a:p>
          <a:p>
            <a:pPr lvl="1"/>
            <a:r>
              <a:rPr lang="en-US" sz="1600" dirty="0"/>
              <a:t>Introduction To Machine Learning</a:t>
            </a:r>
          </a:p>
          <a:p>
            <a:pPr lvl="1"/>
            <a:r>
              <a:rPr lang="en-US" sz="1600" dirty="0"/>
              <a:t>Linear and Polynomial Regression</a:t>
            </a:r>
          </a:p>
          <a:p>
            <a:pPr lvl="1"/>
            <a:r>
              <a:rPr lang="en-US" sz="1600" dirty="0"/>
              <a:t>Logistic Regression</a:t>
            </a:r>
          </a:p>
          <a:p>
            <a:pPr lvl="1"/>
            <a:r>
              <a:rPr lang="en-US" sz="1600" dirty="0"/>
              <a:t>Bias and Variance</a:t>
            </a:r>
          </a:p>
          <a:p>
            <a:pPr marL="0" lvl="1" indent="0">
              <a:buNone/>
            </a:pPr>
            <a:endParaRPr lang="en-US" sz="1600" dirty="0"/>
          </a:p>
          <a:p>
            <a:pPr marL="0" lvl="1" indent="0">
              <a:buNone/>
            </a:pPr>
            <a:r>
              <a:rPr lang="en-US" sz="1600" b="1" dirty="0"/>
              <a:t>Day3:Kaggle Titanic Machine Learning Challenge:</a:t>
            </a:r>
          </a:p>
          <a:p>
            <a:pPr lvl="1"/>
            <a:r>
              <a:rPr lang="en-US" sz="1600" dirty="0"/>
              <a:t>Exploratory Data Analysis  and Data Pre-Processing</a:t>
            </a:r>
          </a:p>
          <a:p>
            <a:pPr lvl="1"/>
            <a:r>
              <a:rPr lang="en-US" sz="1600" dirty="0"/>
              <a:t>Classification Metrics: Precision and Recall</a:t>
            </a:r>
          </a:p>
          <a:p>
            <a:pPr lvl="1"/>
            <a:r>
              <a:rPr lang="en-US" sz="1600" dirty="0"/>
              <a:t>Predictions using Random Forest</a:t>
            </a:r>
          </a:p>
          <a:p>
            <a:pPr marL="0" lvl="1" indent="0">
              <a:buNone/>
            </a:pPr>
            <a:endParaRPr lang="en-US" dirty="0"/>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Check Your Understanding</a:t>
            </a:r>
            <a:br>
              <a:rPr lang="en-US" b="0" dirty="0"/>
            </a:br>
            <a:br>
              <a:rPr lang="en-US" b="0" dirty="0"/>
            </a:br>
            <a:endParaRPr lang="en-US" dirty="0"/>
          </a:p>
        </p:txBody>
      </p:sp>
      <p:pic>
        <p:nvPicPr>
          <p:cNvPr id="2" name="Picture 1">
            <a:extLst>
              <a:ext uri="{FF2B5EF4-FFF2-40B4-BE49-F238E27FC236}">
                <a16:creationId xmlns:a16="http://schemas.microsoft.com/office/drawing/2014/main" id="{F2716FE4-7DF3-4FA1-A0A4-E242AFEB250C}"/>
              </a:ext>
            </a:extLst>
          </p:cNvPr>
          <p:cNvPicPr>
            <a:picLocks noChangeAspect="1"/>
          </p:cNvPicPr>
          <p:nvPr/>
        </p:nvPicPr>
        <p:blipFill>
          <a:blip r:embed="rId3"/>
          <a:stretch>
            <a:fillRect/>
          </a:stretch>
        </p:blipFill>
        <p:spPr>
          <a:xfrm>
            <a:off x="504001" y="905071"/>
            <a:ext cx="8335199" cy="5448929"/>
          </a:xfrm>
          <a:prstGeom prst="rect">
            <a:avLst/>
          </a:prstGeom>
        </p:spPr>
      </p:pic>
    </p:spTree>
    <p:extLst>
      <p:ext uri="{BB962C8B-B14F-4D97-AF65-F5344CB8AC3E}">
        <p14:creationId xmlns:p14="http://schemas.microsoft.com/office/powerpoint/2010/main" val="1759924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588567"/>
          </a:xfrm>
        </p:spPr>
        <p:txBody>
          <a:bodyPr/>
          <a:lstStyle/>
          <a:p>
            <a:r>
              <a:rPr lang="en-US" b="0" dirty="0"/>
              <a:t>Linear Regression: Reducing Loss: Gradient Descent</a:t>
            </a:r>
            <a:br>
              <a:rPr lang="en-US" b="0" dirty="0"/>
            </a:br>
            <a:br>
              <a:rPr lang="en-US" b="0" dirty="0"/>
            </a:br>
            <a:br>
              <a:rPr lang="en-US" b="0" dirty="0"/>
            </a:br>
            <a:endParaRPr lang="en-US" dirty="0"/>
          </a:p>
        </p:txBody>
      </p:sp>
      <p:pic>
        <p:nvPicPr>
          <p:cNvPr id="9" name="Picture 8">
            <a:extLst>
              <a:ext uri="{FF2B5EF4-FFF2-40B4-BE49-F238E27FC236}">
                <a16:creationId xmlns:a16="http://schemas.microsoft.com/office/drawing/2014/main" id="{8F60DCEC-28D9-4196-9044-9C7B4461065B}"/>
              </a:ext>
            </a:extLst>
          </p:cNvPr>
          <p:cNvPicPr>
            <a:picLocks noChangeAspect="1"/>
          </p:cNvPicPr>
          <p:nvPr/>
        </p:nvPicPr>
        <p:blipFill>
          <a:blip r:embed="rId3"/>
          <a:stretch>
            <a:fillRect/>
          </a:stretch>
        </p:blipFill>
        <p:spPr>
          <a:xfrm>
            <a:off x="2717136" y="2319434"/>
            <a:ext cx="6268243" cy="4101313"/>
          </a:xfrm>
          <a:prstGeom prst="rect">
            <a:avLst/>
          </a:prstGeom>
        </p:spPr>
      </p:pic>
      <p:pic>
        <p:nvPicPr>
          <p:cNvPr id="2" name="Picture 1">
            <a:extLst>
              <a:ext uri="{FF2B5EF4-FFF2-40B4-BE49-F238E27FC236}">
                <a16:creationId xmlns:a16="http://schemas.microsoft.com/office/drawing/2014/main" id="{8C5125C8-5B69-4E16-AE60-34AD12677B05}"/>
              </a:ext>
            </a:extLst>
          </p:cNvPr>
          <p:cNvPicPr>
            <a:picLocks noChangeAspect="1"/>
          </p:cNvPicPr>
          <p:nvPr/>
        </p:nvPicPr>
        <p:blipFill>
          <a:blip r:embed="rId4"/>
          <a:stretch>
            <a:fillRect/>
          </a:stretch>
        </p:blipFill>
        <p:spPr>
          <a:xfrm>
            <a:off x="1848271" y="1138335"/>
            <a:ext cx="4038600" cy="1181100"/>
          </a:xfrm>
          <a:prstGeom prst="rect">
            <a:avLst/>
          </a:prstGeom>
        </p:spPr>
      </p:pic>
      <p:pic>
        <p:nvPicPr>
          <p:cNvPr id="5" name="Picture 4">
            <a:extLst>
              <a:ext uri="{FF2B5EF4-FFF2-40B4-BE49-F238E27FC236}">
                <a16:creationId xmlns:a16="http://schemas.microsoft.com/office/drawing/2014/main" id="{DDC15E88-CADD-495E-8C2E-507B338409AA}"/>
              </a:ext>
            </a:extLst>
          </p:cNvPr>
          <p:cNvPicPr>
            <a:picLocks noChangeAspect="1"/>
          </p:cNvPicPr>
          <p:nvPr/>
        </p:nvPicPr>
        <p:blipFill>
          <a:blip r:embed="rId5"/>
          <a:stretch>
            <a:fillRect/>
          </a:stretch>
        </p:blipFill>
        <p:spPr>
          <a:xfrm>
            <a:off x="7645848" y="1262903"/>
            <a:ext cx="2286000" cy="790575"/>
          </a:xfrm>
          <a:prstGeom prst="rect">
            <a:avLst/>
          </a:prstGeom>
        </p:spPr>
      </p:pic>
    </p:spTree>
    <p:extLst>
      <p:ext uri="{BB962C8B-B14F-4D97-AF65-F5344CB8AC3E}">
        <p14:creationId xmlns:p14="http://schemas.microsoft.com/office/powerpoint/2010/main" val="343096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477328"/>
          </a:xfrm>
        </p:spPr>
        <p:txBody>
          <a:bodyPr/>
          <a:lstStyle/>
          <a:p>
            <a:r>
              <a:rPr lang="en-US" b="0" dirty="0"/>
              <a:t>Gradient Descent: Learning Rate</a:t>
            </a:r>
            <a:br>
              <a:rPr lang="en-US" b="0" dirty="0"/>
            </a:br>
            <a:br>
              <a:rPr lang="en-US" b="0" dirty="0"/>
            </a:br>
            <a:br>
              <a:rPr lang="en-US" b="0" dirty="0"/>
            </a:br>
            <a:endParaRPr lang="en-US" dirty="0"/>
          </a:p>
        </p:txBody>
      </p:sp>
      <p:pic>
        <p:nvPicPr>
          <p:cNvPr id="6" name="Picture 5">
            <a:extLst>
              <a:ext uri="{FF2B5EF4-FFF2-40B4-BE49-F238E27FC236}">
                <a16:creationId xmlns:a16="http://schemas.microsoft.com/office/drawing/2014/main" id="{9315AD3B-CE14-421C-830C-041A87C9C6BC}"/>
              </a:ext>
            </a:extLst>
          </p:cNvPr>
          <p:cNvPicPr>
            <a:picLocks noChangeAspect="1"/>
          </p:cNvPicPr>
          <p:nvPr/>
        </p:nvPicPr>
        <p:blipFill>
          <a:blip r:embed="rId3"/>
          <a:stretch>
            <a:fillRect/>
          </a:stretch>
        </p:blipFill>
        <p:spPr>
          <a:xfrm>
            <a:off x="281506" y="1145624"/>
            <a:ext cx="5355863" cy="3081143"/>
          </a:xfrm>
          <a:prstGeom prst="rect">
            <a:avLst/>
          </a:prstGeom>
        </p:spPr>
      </p:pic>
      <p:pic>
        <p:nvPicPr>
          <p:cNvPr id="8" name="Picture 7">
            <a:extLst>
              <a:ext uri="{FF2B5EF4-FFF2-40B4-BE49-F238E27FC236}">
                <a16:creationId xmlns:a16="http://schemas.microsoft.com/office/drawing/2014/main" id="{73B8F27B-0824-412B-B996-E802EAC5C0B0}"/>
              </a:ext>
            </a:extLst>
          </p:cNvPr>
          <p:cNvPicPr>
            <a:picLocks noChangeAspect="1"/>
          </p:cNvPicPr>
          <p:nvPr/>
        </p:nvPicPr>
        <p:blipFill>
          <a:blip r:embed="rId4"/>
          <a:stretch>
            <a:fillRect/>
          </a:stretch>
        </p:blipFill>
        <p:spPr>
          <a:xfrm>
            <a:off x="6261936" y="1145624"/>
            <a:ext cx="5933239" cy="2922993"/>
          </a:xfrm>
          <a:prstGeom prst="rect">
            <a:avLst/>
          </a:prstGeom>
        </p:spPr>
      </p:pic>
    </p:spTree>
    <p:extLst>
      <p:ext uri="{BB962C8B-B14F-4D97-AF65-F5344CB8AC3E}">
        <p14:creationId xmlns:p14="http://schemas.microsoft.com/office/powerpoint/2010/main" val="1399899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477328"/>
          </a:xfrm>
        </p:spPr>
        <p:txBody>
          <a:bodyPr/>
          <a:lstStyle/>
          <a:p>
            <a:r>
              <a:rPr lang="en-US" b="0" dirty="0"/>
              <a:t>Gradient Descent: Learning Rate</a:t>
            </a:r>
            <a:br>
              <a:rPr lang="en-US" b="0" dirty="0"/>
            </a:br>
            <a:br>
              <a:rPr lang="en-US" b="0" dirty="0"/>
            </a:br>
            <a:br>
              <a:rPr lang="en-US" b="0" dirty="0"/>
            </a:br>
            <a:endParaRPr lang="en-US" dirty="0"/>
          </a:p>
        </p:txBody>
      </p:sp>
      <p:pic>
        <p:nvPicPr>
          <p:cNvPr id="2" name="Picture 1">
            <a:extLst>
              <a:ext uri="{FF2B5EF4-FFF2-40B4-BE49-F238E27FC236}">
                <a16:creationId xmlns:a16="http://schemas.microsoft.com/office/drawing/2014/main" id="{BB2F4735-333C-4187-8A0A-BADD252D4F05}"/>
              </a:ext>
            </a:extLst>
          </p:cNvPr>
          <p:cNvPicPr>
            <a:picLocks noChangeAspect="1"/>
          </p:cNvPicPr>
          <p:nvPr/>
        </p:nvPicPr>
        <p:blipFill>
          <a:blip r:embed="rId3"/>
          <a:stretch>
            <a:fillRect/>
          </a:stretch>
        </p:blipFill>
        <p:spPr>
          <a:xfrm>
            <a:off x="1374125" y="2027096"/>
            <a:ext cx="6863127" cy="3423527"/>
          </a:xfrm>
          <a:prstGeom prst="rect">
            <a:avLst/>
          </a:prstGeom>
        </p:spPr>
      </p:pic>
    </p:spTree>
    <p:extLst>
      <p:ext uri="{BB962C8B-B14F-4D97-AF65-F5344CB8AC3E}">
        <p14:creationId xmlns:p14="http://schemas.microsoft.com/office/powerpoint/2010/main" val="108325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602757"/>
          </a:xfrm>
        </p:spPr>
        <p:txBody>
          <a:bodyPr/>
          <a:lstStyle/>
          <a:p>
            <a:r>
              <a:rPr lang="en-US" b="0" dirty="0"/>
              <a:t>Optimizing Learning Rate</a:t>
            </a:r>
            <a:br>
              <a:rPr lang="en-US" b="0" dirty="0"/>
            </a:br>
            <a:br>
              <a:rPr lang="en-US" b="0" dirty="0"/>
            </a:br>
            <a:br>
              <a:rPr lang="en-US" b="0" dirty="0"/>
            </a:br>
            <a:br>
              <a:rPr lang="en-US" b="0" dirty="0"/>
            </a:br>
            <a:endParaRPr lang="en-US" dirty="0"/>
          </a:p>
        </p:txBody>
      </p:sp>
      <p:sp>
        <p:nvSpPr>
          <p:cNvPr id="3" name="Rectangle 2">
            <a:extLst>
              <a:ext uri="{FF2B5EF4-FFF2-40B4-BE49-F238E27FC236}">
                <a16:creationId xmlns:a16="http://schemas.microsoft.com/office/drawing/2014/main" id="{ACAA21E1-2FAA-4DE0-9136-1E044A235FEC}"/>
              </a:ext>
            </a:extLst>
          </p:cNvPr>
          <p:cNvSpPr/>
          <p:nvPr/>
        </p:nvSpPr>
        <p:spPr>
          <a:xfrm>
            <a:off x="630237" y="1440761"/>
            <a:ext cx="11564937" cy="738664"/>
          </a:xfrm>
          <a:prstGeom prst="rect">
            <a:avLst/>
          </a:prstGeom>
        </p:spPr>
        <p:txBody>
          <a:bodyPr wrap="square">
            <a:spAutoFit/>
          </a:bodyPr>
          <a:lstStyle/>
          <a:p>
            <a:r>
              <a:rPr lang="en-US" dirty="0">
                <a:solidFill>
                  <a:srgbClr val="212121"/>
                </a:solidFill>
                <a:latin typeface="Roboto"/>
              </a:rPr>
              <a:t>Experiment with different learning rates and see how they affect the number of steps required to reach the minimum of the loss curve</a:t>
            </a:r>
            <a:endParaRPr lang="en-US" dirty="0"/>
          </a:p>
        </p:txBody>
      </p:sp>
      <p:sp>
        <p:nvSpPr>
          <p:cNvPr id="5" name="Rectangle 4">
            <a:extLst>
              <a:ext uri="{FF2B5EF4-FFF2-40B4-BE49-F238E27FC236}">
                <a16:creationId xmlns:a16="http://schemas.microsoft.com/office/drawing/2014/main" id="{89C08BD4-2423-4C63-A330-EF18E04379BB}"/>
              </a:ext>
            </a:extLst>
          </p:cNvPr>
          <p:cNvSpPr/>
          <p:nvPr/>
        </p:nvSpPr>
        <p:spPr>
          <a:xfrm>
            <a:off x="504349" y="2467661"/>
            <a:ext cx="11496675" cy="415498"/>
          </a:xfrm>
          <a:prstGeom prst="rect">
            <a:avLst/>
          </a:prstGeom>
        </p:spPr>
        <p:txBody>
          <a:bodyPr wrap="square">
            <a:spAutoFit/>
          </a:bodyPr>
          <a:lstStyle/>
          <a:p>
            <a:r>
              <a:rPr lang="en-US" dirty="0">
                <a:hlinkClick r:id="rId3"/>
              </a:rPr>
              <a:t>https://developers.google.com/machine-learning/crash-course/fitter/graph</a:t>
            </a:r>
            <a:endParaRPr lang="en-US" dirty="0"/>
          </a:p>
        </p:txBody>
      </p:sp>
    </p:spTree>
    <p:extLst>
      <p:ext uri="{BB962C8B-B14F-4D97-AF65-F5344CB8AC3E}">
        <p14:creationId xmlns:p14="http://schemas.microsoft.com/office/powerpoint/2010/main" val="3357467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LinearRegression</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Linear Regression Exercise</a:t>
            </a:r>
          </a:p>
        </p:txBody>
      </p:sp>
      <p:pic>
        <p:nvPicPr>
          <p:cNvPr id="5" name="Picture 4">
            <a:extLst>
              <a:ext uri="{FF2B5EF4-FFF2-40B4-BE49-F238E27FC236}">
                <a16:creationId xmlns:a16="http://schemas.microsoft.com/office/drawing/2014/main" id="{46A2F20E-1324-4B76-8AB6-7174E0A98AC9}"/>
              </a:ext>
            </a:extLst>
          </p:cNvPr>
          <p:cNvPicPr>
            <a:picLocks noChangeAspect="1"/>
          </p:cNvPicPr>
          <p:nvPr/>
        </p:nvPicPr>
        <p:blipFill>
          <a:blip r:embed="rId3"/>
          <a:stretch>
            <a:fillRect/>
          </a:stretch>
        </p:blipFill>
        <p:spPr>
          <a:xfrm>
            <a:off x="341668" y="3081142"/>
            <a:ext cx="10410825" cy="3457575"/>
          </a:xfrm>
          <a:prstGeom prst="rect">
            <a:avLst/>
          </a:prstGeom>
        </p:spPr>
      </p:pic>
    </p:spTree>
    <p:extLst>
      <p:ext uri="{BB962C8B-B14F-4D97-AF65-F5344CB8AC3E}">
        <p14:creationId xmlns:p14="http://schemas.microsoft.com/office/powerpoint/2010/main" val="2346710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ED7DD4-BACA-4ADC-B3DE-D02D02F6EB48}"/>
              </a:ext>
            </a:extLst>
          </p:cNvPr>
          <p:cNvSpPr>
            <a:spLocks noGrp="1"/>
          </p:cNvSpPr>
          <p:nvPr>
            <p:ph type="body" sz="quarter" idx="10"/>
          </p:nvPr>
        </p:nvSpPr>
        <p:spPr/>
        <p:txBody>
          <a:bodyPr/>
          <a:lstStyle/>
          <a:p>
            <a:r>
              <a:rPr lang="en-US" dirty="0"/>
              <a:t>Pros</a:t>
            </a:r>
          </a:p>
          <a:p>
            <a:pPr marL="342900" indent="-342900">
              <a:buFont typeface="Wingdings" panose="05000000000000000000" pitchFamily="2" charset="2"/>
              <a:buChar char="Ø"/>
            </a:pPr>
            <a:r>
              <a:rPr lang="en-US" dirty="0"/>
              <a:t>Simple to understand and less </a:t>
            </a:r>
            <a:r>
              <a:rPr lang="en-US" dirty="0" err="1"/>
              <a:t>HyperParameters</a:t>
            </a:r>
            <a:r>
              <a:rPr lang="en-US" dirty="0"/>
              <a:t> to tune</a:t>
            </a:r>
          </a:p>
          <a:p>
            <a:pPr marL="342900" indent="-342900">
              <a:buFont typeface="Wingdings" panose="05000000000000000000" pitchFamily="2" charset="2"/>
              <a:buChar char="Ø"/>
            </a:pPr>
            <a:r>
              <a:rPr lang="en-US" dirty="0"/>
              <a:t>Is efficient in memory and computational requirements</a:t>
            </a:r>
          </a:p>
          <a:p>
            <a:pPr marL="342900" indent="-342900">
              <a:buFont typeface="Wingdings" panose="05000000000000000000" pitchFamily="2" charset="2"/>
              <a:buChar char="Ø"/>
            </a:pPr>
            <a:r>
              <a:rPr lang="en-US" dirty="0"/>
              <a:t>Linear Regression provides a good way to study more than one variables</a:t>
            </a:r>
          </a:p>
          <a:p>
            <a:endParaRPr lang="en-US" dirty="0"/>
          </a:p>
          <a:p>
            <a:r>
              <a:rPr lang="en-US" dirty="0"/>
              <a:t>Cons</a:t>
            </a:r>
          </a:p>
          <a:p>
            <a:pPr marL="457200" indent="-457200">
              <a:buFont typeface="Wingdings" panose="05000000000000000000" pitchFamily="2" charset="2"/>
              <a:buChar char="Ø"/>
            </a:pPr>
            <a:r>
              <a:rPr lang="en-US" dirty="0"/>
              <a:t>Linear Regression Is Limited to Linear Relationships</a:t>
            </a:r>
          </a:p>
          <a:p>
            <a:pPr marL="457200" indent="-457200">
              <a:buFont typeface="Wingdings" panose="05000000000000000000" pitchFamily="2" charset="2"/>
              <a:buChar char="Ø"/>
            </a:pPr>
            <a:r>
              <a:rPr lang="en-US" dirty="0"/>
              <a:t>Linear Regression Is Sensitive to Outliers</a:t>
            </a:r>
          </a:p>
          <a:p>
            <a:pPr marL="457200" indent="-457200">
              <a:buFont typeface="Wingdings" panose="05000000000000000000" pitchFamily="2" charset="2"/>
              <a:buChar char="Ø"/>
            </a:pPr>
            <a:r>
              <a:rPr lang="en-US" dirty="0"/>
              <a:t>Data Must Be Independent</a:t>
            </a:r>
          </a:p>
          <a:p>
            <a:endParaRPr lang="en-US" dirty="0"/>
          </a:p>
        </p:txBody>
      </p:sp>
      <p:sp>
        <p:nvSpPr>
          <p:cNvPr id="3" name="Title 2">
            <a:extLst>
              <a:ext uri="{FF2B5EF4-FFF2-40B4-BE49-F238E27FC236}">
                <a16:creationId xmlns:a16="http://schemas.microsoft.com/office/drawing/2014/main" id="{4768A2D9-0B03-4928-B5E4-CDF74C639BD0}"/>
              </a:ext>
            </a:extLst>
          </p:cNvPr>
          <p:cNvSpPr>
            <a:spLocks noGrp="1"/>
          </p:cNvSpPr>
          <p:nvPr>
            <p:ph type="title"/>
          </p:nvPr>
        </p:nvSpPr>
        <p:spPr/>
        <p:txBody>
          <a:bodyPr/>
          <a:lstStyle/>
          <a:p>
            <a:r>
              <a:rPr lang="en-US" dirty="0"/>
              <a:t>Linear Regression Pros And Cons</a:t>
            </a:r>
          </a:p>
        </p:txBody>
      </p:sp>
    </p:spTree>
    <p:extLst>
      <p:ext uri="{BB962C8B-B14F-4D97-AF65-F5344CB8AC3E}">
        <p14:creationId xmlns:p14="http://schemas.microsoft.com/office/powerpoint/2010/main" val="424070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107996"/>
          </a:xfrm>
        </p:spPr>
        <p:txBody>
          <a:bodyPr/>
          <a:lstStyle/>
          <a:p>
            <a:r>
              <a:rPr lang="en-US" b="0" dirty="0"/>
              <a:t>Polynomial Regression</a:t>
            </a:r>
            <a:br>
              <a:rPr lang="en-US" b="0" dirty="0"/>
            </a:br>
            <a:br>
              <a:rPr lang="en-US" b="0" dirty="0"/>
            </a:br>
            <a:endParaRPr lang="en-US" dirty="0"/>
          </a:p>
        </p:txBody>
      </p:sp>
      <p:sp>
        <p:nvSpPr>
          <p:cNvPr id="2" name="Rectangle 1">
            <a:extLst>
              <a:ext uri="{FF2B5EF4-FFF2-40B4-BE49-F238E27FC236}">
                <a16:creationId xmlns:a16="http://schemas.microsoft.com/office/drawing/2014/main" id="{B921A7C0-6A4C-4BF3-B190-D3FCC159F448}"/>
              </a:ext>
            </a:extLst>
          </p:cNvPr>
          <p:cNvSpPr/>
          <p:nvPr/>
        </p:nvSpPr>
        <p:spPr>
          <a:xfrm>
            <a:off x="586307" y="1409037"/>
            <a:ext cx="6178387" cy="3970318"/>
          </a:xfrm>
          <a:prstGeom prst="rect">
            <a:avLst/>
          </a:prstGeom>
        </p:spPr>
        <p:txBody>
          <a:bodyPr wrap="square">
            <a:spAutoFit/>
          </a:bodyPr>
          <a:lstStyle/>
          <a:p>
            <a:pPr marL="342900" indent="-342900">
              <a:buFont typeface="Wingdings" panose="05000000000000000000" pitchFamily="2" charset="2"/>
              <a:buChar char="Ø"/>
            </a:pPr>
            <a:r>
              <a:rPr lang="en-US" dirty="0">
                <a:solidFill>
                  <a:srgbClr val="222222"/>
                </a:solidFill>
                <a:latin typeface="Arial" panose="020B0604020202020204" pitchFamily="34" charset="0"/>
              </a:rPr>
              <a:t>In many settings, linear relationship may not hold.</a:t>
            </a:r>
          </a:p>
          <a:p>
            <a:pPr marL="342900" indent="-342900">
              <a:buFont typeface="Wingdings" panose="05000000000000000000" pitchFamily="2" charset="2"/>
              <a:buChar char="Ø"/>
            </a:pPr>
            <a:r>
              <a:rPr lang="en-US" dirty="0">
                <a:solidFill>
                  <a:srgbClr val="222222"/>
                </a:solidFill>
                <a:latin typeface="Arial" panose="020B0604020202020204" pitchFamily="34" charset="0"/>
              </a:rPr>
              <a:t> For example, if we are modeling the yield of a chemical synthesis in terms of the temperature at which the synthesis takes place, </a:t>
            </a:r>
          </a:p>
          <a:p>
            <a:pPr marL="342900" indent="-342900">
              <a:buFont typeface="Wingdings" panose="05000000000000000000" pitchFamily="2" charset="2"/>
              <a:buChar char="Ø"/>
            </a:pPr>
            <a:endParaRPr lang="en-US" dirty="0">
              <a:solidFill>
                <a:srgbClr val="222222"/>
              </a:solidFill>
              <a:latin typeface="Arial" panose="020B0604020202020204" pitchFamily="34" charset="0"/>
            </a:endParaRPr>
          </a:p>
          <a:p>
            <a:pPr marL="342900" indent="-342900">
              <a:buFont typeface="Wingdings" panose="05000000000000000000" pitchFamily="2" charset="2"/>
              <a:buChar char="Ø"/>
            </a:pPr>
            <a:r>
              <a:rPr lang="en-US" dirty="0">
                <a:solidFill>
                  <a:srgbClr val="222222"/>
                </a:solidFill>
                <a:latin typeface="Arial" panose="020B0604020202020204" pitchFamily="34" charset="0"/>
              </a:rPr>
              <a:t>In this case, we might propose a quadratic model of the form</a:t>
            </a:r>
          </a:p>
          <a:p>
            <a:pPr marL="342900" indent="-342900">
              <a:buFont typeface="Wingdings" panose="05000000000000000000" pitchFamily="2" charset="2"/>
              <a:buChar char="Ø"/>
            </a:pPr>
            <a:endParaRPr lang="en-US" dirty="0">
              <a:solidFill>
                <a:srgbClr val="222222"/>
              </a:solidFill>
              <a:latin typeface="Arial" panose="020B0604020202020204" pitchFamily="34" charset="0"/>
            </a:endParaRPr>
          </a:p>
          <a:p>
            <a:pPr marL="342900" indent="-342900">
              <a:buFont typeface="Wingdings" panose="05000000000000000000" pitchFamily="2" charset="2"/>
              <a:buChar char="Ø"/>
            </a:pPr>
            <a:r>
              <a:rPr lang="en-US" dirty="0"/>
              <a:t>A Polynomial Regression is a form of Linear Regression where equation can be represented by</a:t>
            </a:r>
          </a:p>
        </p:txBody>
      </p:sp>
      <p:pic>
        <p:nvPicPr>
          <p:cNvPr id="6" name="Picture 5">
            <a:extLst>
              <a:ext uri="{FF2B5EF4-FFF2-40B4-BE49-F238E27FC236}">
                <a16:creationId xmlns:a16="http://schemas.microsoft.com/office/drawing/2014/main" id="{75DA3AC4-6C93-4CD9-803E-2E332555A975}"/>
              </a:ext>
            </a:extLst>
          </p:cNvPr>
          <p:cNvPicPr>
            <a:picLocks noChangeAspect="1"/>
          </p:cNvPicPr>
          <p:nvPr/>
        </p:nvPicPr>
        <p:blipFill>
          <a:blip r:embed="rId3"/>
          <a:stretch>
            <a:fillRect/>
          </a:stretch>
        </p:blipFill>
        <p:spPr>
          <a:xfrm>
            <a:off x="830067" y="5684199"/>
            <a:ext cx="3238500" cy="600075"/>
          </a:xfrm>
          <a:prstGeom prst="rect">
            <a:avLst/>
          </a:prstGeom>
        </p:spPr>
      </p:pic>
      <p:pic>
        <p:nvPicPr>
          <p:cNvPr id="7" name="Picture 6">
            <a:extLst>
              <a:ext uri="{FF2B5EF4-FFF2-40B4-BE49-F238E27FC236}">
                <a16:creationId xmlns:a16="http://schemas.microsoft.com/office/drawing/2014/main" id="{C9A2426B-43D3-454B-BC64-373E483EBF03}"/>
              </a:ext>
            </a:extLst>
          </p:cNvPr>
          <p:cNvPicPr>
            <a:picLocks noChangeAspect="1"/>
          </p:cNvPicPr>
          <p:nvPr/>
        </p:nvPicPr>
        <p:blipFill>
          <a:blip r:embed="rId4"/>
          <a:stretch>
            <a:fillRect/>
          </a:stretch>
        </p:blipFill>
        <p:spPr>
          <a:xfrm>
            <a:off x="7060242" y="1657764"/>
            <a:ext cx="4917186" cy="3190583"/>
          </a:xfrm>
          <a:prstGeom prst="rect">
            <a:avLst/>
          </a:prstGeom>
        </p:spPr>
      </p:pic>
    </p:spTree>
    <p:extLst>
      <p:ext uri="{BB962C8B-B14F-4D97-AF65-F5344CB8AC3E}">
        <p14:creationId xmlns:p14="http://schemas.microsoft.com/office/powerpoint/2010/main" val="4201704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107996"/>
          </a:xfrm>
        </p:spPr>
        <p:txBody>
          <a:bodyPr/>
          <a:lstStyle/>
          <a:p>
            <a:r>
              <a:rPr lang="en-US" b="0" dirty="0"/>
              <a:t>Polynomial Regression: Overfitting and Underfitting</a:t>
            </a:r>
            <a:br>
              <a:rPr lang="en-US" b="0" dirty="0"/>
            </a:br>
            <a:br>
              <a:rPr lang="en-US" b="0" dirty="0"/>
            </a:br>
            <a:endParaRPr lang="en-US" dirty="0"/>
          </a:p>
        </p:txBody>
      </p:sp>
      <p:sp>
        <p:nvSpPr>
          <p:cNvPr id="5" name="Rectangle 4">
            <a:extLst>
              <a:ext uri="{FF2B5EF4-FFF2-40B4-BE49-F238E27FC236}">
                <a16:creationId xmlns:a16="http://schemas.microsoft.com/office/drawing/2014/main" id="{E0BDC35D-45BB-4714-A201-C4005E817664}"/>
              </a:ext>
            </a:extLst>
          </p:cNvPr>
          <p:cNvSpPr/>
          <p:nvPr/>
        </p:nvSpPr>
        <p:spPr>
          <a:xfrm>
            <a:off x="383050" y="4393390"/>
            <a:ext cx="10918338" cy="2246769"/>
          </a:xfrm>
          <a:prstGeom prst="rect">
            <a:avLst/>
          </a:prstGeom>
        </p:spPr>
        <p:txBody>
          <a:bodyPr wrap="square">
            <a:spAutoFit/>
          </a:bodyPr>
          <a:lstStyle/>
          <a:p>
            <a:r>
              <a:rPr lang="en-US" sz="2000" dirty="0">
                <a:solidFill>
                  <a:srgbClr val="1D1F22"/>
                </a:solidFill>
                <a:latin typeface="Helvetica" panose="020B0604020202020204" pitchFamily="34" charset="0"/>
              </a:rPr>
              <a:t>We can see that a linear function (polynomial with degree 1) is not sufficient to fit the training samples. This is called </a:t>
            </a:r>
            <a:r>
              <a:rPr lang="en-US" sz="2000" b="1" dirty="0">
                <a:solidFill>
                  <a:srgbClr val="1D1F22"/>
                </a:solidFill>
                <a:latin typeface="Helvetica" panose="020B0604020202020204" pitchFamily="34" charset="0"/>
              </a:rPr>
              <a:t>underfitting</a:t>
            </a:r>
            <a:r>
              <a:rPr lang="en-US" sz="2000" dirty="0">
                <a:solidFill>
                  <a:srgbClr val="1D1F22"/>
                </a:solidFill>
                <a:latin typeface="Helvetica" panose="020B0604020202020204" pitchFamily="34" charset="0"/>
              </a:rPr>
              <a:t>.</a:t>
            </a:r>
          </a:p>
          <a:p>
            <a:endParaRPr lang="en-US" sz="2000" dirty="0">
              <a:solidFill>
                <a:srgbClr val="1D1F22"/>
              </a:solidFill>
              <a:latin typeface="Helvetica" panose="020B0604020202020204" pitchFamily="34" charset="0"/>
            </a:endParaRPr>
          </a:p>
          <a:p>
            <a:r>
              <a:rPr lang="en-US" sz="2000" dirty="0"/>
              <a:t>A polynomial of degree 4 approximates the true function almost perfectly. </a:t>
            </a:r>
          </a:p>
          <a:p>
            <a:endParaRPr lang="en-US" sz="2000" dirty="0"/>
          </a:p>
          <a:p>
            <a:r>
              <a:rPr lang="en-US" sz="2000" dirty="0"/>
              <a:t>However, for higher degrees the model will </a:t>
            </a:r>
            <a:r>
              <a:rPr lang="en-US" sz="2000" b="1" dirty="0"/>
              <a:t>overfit</a:t>
            </a:r>
            <a:r>
              <a:rPr lang="en-US" sz="2000" dirty="0"/>
              <a:t> the training data, i.e. it learns the noise of the training data.</a:t>
            </a:r>
          </a:p>
        </p:txBody>
      </p:sp>
      <p:pic>
        <p:nvPicPr>
          <p:cNvPr id="9" name="Picture 8">
            <a:extLst>
              <a:ext uri="{FF2B5EF4-FFF2-40B4-BE49-F238E27FC236}">
                <a16:creationId xmlns:a16="http://schemas.microsoft.com/office/drawing/2014/main" id="{590DE72E-3F4A-44EC-9072-C042724CDEDA}"/>
              </a:ext>
            </a:extLst>
          </p:cNvPr>
          <p:cNvPicPr>
            <a:picLocks noChangeAspect="1"/>
          </p:cNvPicPr>
          <p:nvPr/>
        </p:nvPicPr>
        <p:blipFill>
          <a:blip r:embed="rId3"/>
          <a:stretch>
            <a:fillRect/>
          </a:stretch>
        </p:blipFill>
        <p:spPr>
          <a:xfrm>
            <a:off x="383050" y="1103766"/>
            <a:ext cx="8753475" cy="3076575"/>
          </a:xfrm>
          <a:prstGeom prst="rect">
            <a:avLst/>
          </a:prstGeom>
        </p:spPr>
      </p:pic>
    </p:spTree>
    <p:extLst>
      <p:ext uri="{BB962C8B-B14F-4D97-AF65-F5344CB8AC3E}">
        <p14:creationId xmlns:p14="http://schemas.microsoft.com/office/powerpoint/2010/main" val="2483631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r>
              <a:rPr lang="en-US" dirty="0"/>
              <a:t>. </a:t>
            </a:r>
          </a:p>
          <a:p>
            <a:r>
              <a:rPr lang="en-US" dirty="0"/>
              <a:t>Go to folder </a:t>
            </a:r>
            <a:r>
              <a:rPr lang="en-US" dirty="0" err="1"/>
              <a:t>PolynomialRegression</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Polynomial Regression Exercise</a:t>
            </a:r>
          </a:p>
        </p:txBody>
      </p:sp>
      <p:pic>
        <p:nvPicPr>
          <p:cNvPr id="5" name="Picture 4">
            <a:extLst>
              <a:ext uri="{FF2B5EF4-FFF2-40B4-BE49-F238E27FC236}">
                <a16:creationId xmlns:a16="http://schemas.microsoft.com/office/drawing/2014/main" id="{46A2F20E-1324-4B76-8AB6-7174E0A98AC9}"/>
              </a:ext>
            </a:extLst>
          </p:cNvPr>
          <p:cNvPicPr>
            <a:picLocks noChangeAspect="1"/>
          </p:cNvPicPr>
          <p:nvPr/>
        </p:nvPicPr>
        <p:blipFill>
          <a:blip r:embed="rId3"/>
          <a:stretch>
            <a:fillRect/>
          </a:stretch>
        </p:blipFill>
        <p:spPr>
          <a:xfrm>
            <a:off x="503999" y="3559628"/>
            <a:ext cx="9582393" cy="3182442"/>
          </a:xfrm>
          <a:prstGeom prst="rect">
            <a:avLst/>
          </a:prstGeom>
        </p:spPr>
      </p:pic>
    </p:spTree>
    <p:extLst>
      <p:ext uri="{BB962C8B-B14F-4D97-AF65-F5344CB8AC3E}">
        <p14:creationId xmlns:p14="http://schemas.microsoft.com/office/powerpoint/2010/main" val="1110409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471172-A7E1-49A1-A1B1-EAF68B2FA331}"/>
              </a:ext>
            </a:extLst>
          </p:cNvPr>
          <p:cNvSpPr>
            <a:spLocks noGrp="1"/>
          </p:cNvSpPr>
          <p:nvPr>
            <p:ph type="body" sz="quarter" idx="10"/>
          </p:nvPr>
        </p:nvSpPr>
        <p:spPr>
          <a:xfrm>
            <a:off x="503999" y="1620000"/>
            <a:ext cx="7846899" cy="2471604"/>
          </a:xfrm>
        </p:spPr>
        <p:txBody>
          <a:bodyPr>
            <a:normAutofit lnSpcReduction="10000"/>
          </a:bodyPr>
          <a:lstStyle/>
          <a:p>
            <a:pPr marL="342900" indent="-342900">
              <a:buFont typeface="Wingdings" panose="05000000000000000000" pitchFamily="2" charset="2"/>
              <a:buChar char="Ø"/>
            </a:pPr>
            <a:r>
              <a:rPr lang="en-US" dirty="0"/>
              <a:t>Can we predict college GPA of students based on High school GPA?</a:t>
            </a:r>
          </a:p>
          <a:p>
            <a:endParaRPr lang="en-US" dirty="0"/>
          </a:p>
          <a:p>
            <a:pPr marL="342900" indent="-342900">
              <a:buFont typeface="Wingdings" panose="05000000000000000000" pitchFamily="2" charset="2"/>
              <a:buChar char="Ø"/>
            </a:pPr>
            <a:r>
              <a:rPr lang="en-US" dirty="0"/>
              <a:t>Can we teach computers to recognize handwritten digits</a:t>
            </a:r>
          </a:p>
          <a:p>
            <a:pPr marL="342900" indent="-342900">
              <a:buFont typeface="Wingdings" panose="05000000000000000000" pitchFamily="2" charset="2"/>
              <a:buChar char="Ø"/>
            </a:pPr>
            <a:r>
              <a:rPr lang="en-US" dirty="0"/>
              <a:t>Can we predict who survived in Titanic Disaster and analyze what factors contributed to survival or death of passengers</a:t>
            </a:r>
          </a:p>
          <a:p>
            <a:endParaRPr lang="en-US" dirty="0"/>
          </a:p>
        </p:txBody>
      </p:sp>
      <p:sp>
        <p:nvSpPr>
          <p:cNvPr id="4" name="Title 3">
            <a:extLst>
              <a:ext uri="{FF2B5EF4-FFF2-40B4-BE49-F238E27FC236}">
                <a16:creationId xmlns:a16="http://schemas.microsoft.com/office/drawing/2014/main" id="{29F6CB1D-6EEB-4D1E-A71C-C0B27EFB52E8}"/>
              </a:ext>
            </a:extLst>
          </p:cNvPr>
          <p:cNvSpPr>
            <a:spLocks noGrp="1"/>
          </p:cNvSpPr>
          <p:nvPr>
            <p:ph type="title"/>
          </p:nvPr>
        </p:nvSpPr>
        <p:spPr/>
        <p:txBody>
          <a:bodyPr/>
          <a:lstStyle/>
          <a:p>
            <a:r>
              <a:rPr lang="en-US" dirty="0"/>
              <a:t>Sample Problems in this Training</a:t>
            </a:r>
          </a:p>
        </p:txBody>
      </p:sp>
      <p:pic>
        <p:nvPicPr>
          <p:cNvPr id="5" name="Picture 4">
            <a:extLst>
              <a:ext uri="{FF2B5EF4-FFF2-40B4-BE49-F238E27FC236}">
                <a16:creationId xmlns:a16="http://schemas.microsoft.com/office/drawing/2014/main" id="{E57F1F1A-8A38-4C24-B292-D1D33DB6EFA3}"/>
              </a:ext>
            </a:extLst>
          </p:cNvPr>
          <p:cNvPicPr>
            <a:picLocks noChangeAspect="1"/>
          </p:cNvPicPr>
          <p:nvPr/>
        </p:nvPicPr>
        <p:blipFill>
          <a:blip r:embed="rId2"/>
          <a:stretch>
            <a:fillRect/>
          </a:stretch>
        </p:blipFill>
        <p:spPr>
          <a:xfrm>
            <a:off x="8725164" y="1959617"/>
            <a:ext cx="3067567" cy="1908215"/>
          </a:xfrm>
          <a:prstGeom prst="rect">
            <a:avLst/>
          </a:prstGeom>
        </p:spPr>
      </p:pic>
      <p:pic>
        <p:nvPicPr>
          <p:cNvPr id="6" name="Picture 5">
            <a:extLst>
              <a:ext uri="{FF2B5EF4-FFF2-40B4-BE49-F238E27FC236}">
                <a16:creationId xmlns:a16="http://schemas.microsoft.com/office/drawing/2014/main" id="{B61D7A7D-D6EA-48A3-BDD2-972986462876}"/>
              </a:ext>
            </a:extLst>
          </p:cNvPr>
          <p:cNvPicPr>
            <a:picLocks noChangeAspect="1"/>
          </p:cNvPicPr>
          <p:nvPr/>
        </p:nvPicPr>
        <p:blipFill>
          <a:blip r:embed="rId3"/>
          <a:stretch>
            <a:fillRect/>
          </a:stretch>
        </p:blipFill>
        <p:spPr>
          <a:xfrm>
            <a:off x="142658" y="4374864"/>
            <a:ext cx="3261939" cy="1939185"/>
          </a:xfrm>
          <a:prstGeom prst="rect">
            <a:avLst/>
          </a:prstGeom>
        </p:spPr>
      </p:pic>
      <p:pic>
        <p:nvPicPr>
          <p:cNvPr id="7" name="Picture 6">
            <a:extLst>
              <a:ext uri="{FF2B5EF4-FFF2-40B4-BE49-F238E27FC236}">
                <a16:creationId xmlns:a16="http://schemas.microsoft.com/office/drawing/2014/main" id="{EC21B3E8-6FBC-4492-839F-D75B4E648EDD}"/>
              </a:ext>
            </a:extLst>
          </p:cNvPr>
          <p:cNvPicPr>
            <a:picLocks noChangeAspect="1"/>
          </p:cNvPicPr>
          <p:nvPr/>
        </p:nvPicPr>
        <p:blipFill>
          <a:blip r:embed="rId4"/>
          <a:stretch>
            <a:fillRect/>
          </a:stretch>
        </p:blipFill>
        <p:spPr>
          <a:xfrm>
            <a:off x="6666536" y="4205852"/>
            <a:ext cx="2422332" cy="2108197"/>
          </a:xfrm>
          <a:prstGeom prst="rect">
            <a:avLst/>
          </a:prstGeom>
        </p:spPr>
      </p:pic>
      <p:pic>
        <p:nvPicPr>
          <p:cNvPr id="8" name="Picture 7">
            <a:extLst>
              <a:ext uri="{FF2B5EF4-FFF2-40B4-BE49-F238E27FC236}">
                <a16:creationId xmlns:a16="http://schemas.microsoft.com/office/drawing/2014/main" id="{0DFA81E9-1FA2-4580-B08B-F3ED2A812667}"/>
              </a:ext>
            </a:extLst>
          </p:cNvPr>
          <p:cNvPicPr>
            <a:picLocks noChangeAspect="1"/>
          </p:cNvPicPr>
          <p:nvPr/>
        </p:nvPicPr>
        <p:blipFill>
          <a:blip r:embed="rId5"/>
          <a:stretch>
            <a:fillRect/>
          </a:stretch>
        </p:blipFill>
        <p:spPr>
          <a:xfrm>
            <a:off x="9088868" y="4148728"/>
            <a:ext cx="2476095" cy="2205272"/>
          </a:xfrm>
          <a:prstGeom prst="rect">
            <a:avLst/>
          </a:prstGeom>
        </p:spPr>
      </p:pic>
      <p:pic>
        <p:nvPicPr>
          <p:cNvPr id="11" name="Picture 10">
            <a:extLst>
              <a:ext uri="{FF2B5EF4-FFF2-40B4-BE49-F238E27FC236}">
                <a16:creationId xmlns:a16="http://schemas.microsoft.com/office/drawing/2014/main" id="{8703E07E-9646-4907-B26B-6EDAD629F23A}"/>
              </a:ext>
            </a:extLst>
          </p:cNvPr>
          <p:cNvPicPr>
            <a:picLocks noChangeAspect="1"/>
          </p:cNvPicPr>
          <p:nvPr/>
        </p:nvPicPr>
        <p:blipFill>
          <a:blip r:embed="rId6"/>
          <a:stretch>
            <a:fillRect/>
          </a:stretch>
        </p:blipFill>
        <p:spPr>
          <a:xfrm>
            <a:off x="3375763" y="4402880"/>
            <a:ext cx="3114046" cy="1911169"/>
          </a:xfrm>
          <a:prstGeom prst="rect">
            <a:avLst/>
          </a:prstGeom>
        </p:spPr>
      </p:pic>
    </p:spTree>
    <p:extLst>
      <p:ext uri="{BB962C8B-B14F-4D97-AF65-F5344CB8AC3E}">
        <p14:creationId xmlns:p14="http://schemas.microsoft.com/office/powerpoint/2010/main" val="3330861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B81B4-C92C-405D-8814-84D7885ACCCB}"/>
              </a:ext>
            </a:extLst>
          </p:cNvPr>
          <p:cNvSpPr>
            <a:spLocks noGrp="1"/>
          </p:cNvSpPr>
          <p:nvPr>
            <p:ph type="title"/>
          </p:nvPr>
        </p:nvSpPr>
        <p:spPr>
          <a:xfrm>
            <a:off x="504001" y="504000"/>
            <a:ext cx="11186476" cy="1477328"/>
          </a:xfrm>
        </p:spPr>
        <p:txBody>
          <a:bodyPr/>
          <a:lstStyle/>
          <a:p>
            <a:r>
              <a:rPr lang="en-US" dirty="0"/>
              <a:t>Logistic Regression: Binary Outcomes</a:t>
            </a:r>
            <a:br>
              <a:rPr lang="en-US" dirty="0"/>
            </a:br>
            <a:br>
              <a:rPr lang="en-US" dirty="0"/>
            </a:br>
            <a:r>
              <a:rPr lang="en-US" dirty="0" err="1">
                <a:hlinkClick r:id="rId2"/>
              </a:rPr>
              <a:t>youtube</a:t>
            </a:r>
            <a:r>
              <a:rPr lang="en-US" dirty="0">
                <a:hlinkClick r:id="rId2"/>
              </a:rPr>
              <a:t> link</a:t>
            </a:r>
            <a:br>
              <a:rPr lang="en-US" dirty="0"/>
            </a:br>
            <a:endParaRPr lang="en-US" dirty="0"/>
          </a:p>
        </p:txBody>
      </p:sp>
      <p:pic>
        <p:nvPicPr>
          <p:cNvPr id="4" name="Picture 3">
            <a:extLst>
              <a:ext uri="{FF2B5EF4-FFF2-40B4-BE49-F238E27FC236}">
                <a16:creationId xmlns:a16="http://schemas.microsoft.com/office/drawing/2014/main" id="{7A13E925-ED91-4762-996B-71B635BE77AB}"/>
              </a:ext>
            </a:extLst>
          </p:cNvPr>
          <p:cNvPicPr>
            <a:picLocks noChangeAspect="1"/>
          </p:cNvPicPr>
          <p:nvPr/>
        </p:nvPicPr>
        <p:blipFill>
          <a:blip r:embed="rId3"/>
          <a:stretch>
            <a:fillRect/>
          </a:stretch>
        </p:blipFill>
        <p:spPr>
          <a:xfrm>
            <a:off x="391885" y="1671021"/>
            <a:ext cx="8617153" cy="4963044"/>
          </a:xfrm>
          <a:prstGeom prst="rect">
            <a:avLst/>
          </a:prstGeom>
        </p:spPr>
      </p:pic>
    </p:spTree>
    <p:extLst>
      <p:ext uri="{BB962C8B-B14F-4D97-AF65-F5344CB8AC3E}">
        <p14:creationId xmlns:p14="http://schemas.microsoft.com/office/powerpoint/2010/main" val="3163163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B81B4-C92C-405D-8814-84D7885ACCCB}"/>
              </a:ext>
            </a:extLst>
          </p:cNvPr>
          <p:cNvSpPr>
            <a:spLocks noGrp="1"/>
          </p:cNvSpPr>
          <p:nvPr>
            <p:ph type="title"/>
          </p:nvPr>
        </p:nvSpPr>
        <p:spPr/>
        <p:txBody>
          <a:bodyPr/>
          <a:lstStyle/>
          <a:p>
            <a:r>
              <a:rPr lang="en-US" dirty="0"/>
              <a:t>Logistic Regression: Classification Example</a:t>
            </a:r>
          </a:p>
        </p:txBody>
      </p:sp>
      <p:pic>
        <p:nvPicPr>
          <p:cNvPr id="2" name="Picture 1">
            <a:extLst>
              <a:ext uri="{FF2B5EF4-FFF2-40B4-BE49-F238E27FC236}">
                <a16:creationId xmlns:a16="http://schemas.microsoft.com/office/drawing/2014/main" id="{FC8D0677-4E8A-4EF5-B72A-6B7D286118E2}"/>
              </a:ext>
            </a:extLst>
          </p:cNvPr>
          <p:cNvPicPr>
            <a:picLocks noChangeAspect="1"/>
          </p:cNvPicPr>
          <p:nvPr/>
        </p:nvPicPr>
        <p:blipFill>
          <a:blip r:embed="rId2"/>
          <a:stretch>
            <a:fillRect/>
          </a:stretch>
        </p:blipFill>
        <p:spPr>
          <a:xfrm>
            <a:off x="504001" y="1332236"/>
            <a:ext cx="9871640" cy="5283859"/>
          </a:xfrm>
          <a:prstGeom prst="rect">
            <a:avLst/>
          </a:prstGeom>
        </p:spPr>
      </p:pic>
    </p:spTree>
    <p:extLst>
      <p:ext uri="{BB962C8B-B14F-4D97-AF65-F5344CB8AC3E}">
        <p14:creationId xmlns:p14="http://schemas.microsoft.com/office/powerpoint/2010/main" val="71482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B81B4-C92C-405D-8814-84D7885ACCCB}"/>
              </a:ext>
            </a:extLst>
          </p:cNvPr>
          <p:cNvSpPr>
            <a:spLocks noGrp="1"/>
          </p:cNvSpPr>
          <p:nvPr>
            <p:ph type="title"/>
          </p:nvPr>
        </p:nvSpPr>
        <p:spPr/>
        <p:txBody>
          <a:bodyPr/>
          <a:lstStyle/>
          <a:p>
            <a:r>
              <a:rPr lang="en-US" dirty="0"/>
              <a:t>Logistic Regression: Classification Example</a:t>
            </a:r>
          </a:p>
        </p:txBody>
      </p:sp>
      <p:pic>
        <p:nvPicPr>
          <p:cNvPr id="2" name="Picture 1">
            <a:extLst>
              <a:ext uri="{FF2B5EF4-FFF2-40B4-BE49-F238E27FC236}">
                <a16:creationId xmlns:a16="http://schemas.microsoft.com/office/drawing/2014/main" id="{FC8D0677-4E8A-4EF5-B72A-6B7D286118E2}"/>
              </a:ext>
            </a:extLst>
          </p:cNvPr>
          <p:cNvPicPr>
            <a:picLocks noChangeAspect="1"/>
          </p:cNvPicPr>
          <p:nvPr/>
        </p:nvPicPr>
        <p:blipFill>
          <a:blip r:embed="rId2"/>
          <a:stretch>
            <a:fillRect/>
          </a:stretch>
        </p:blipFill>
        <p:spPr>
          <a:xfrm>
            <a:off x="504001" y="1332236"/>
            <a:ext cx="9871640" cy="5283859"/>
          </a:xfrm>
          <a:prstGeom prst="rect">
            <a:avLst/>
          </a:prstGeom>
        </p:spPr>
      </p:pic>
    </p:spTree>
    <p:extLst>
      <p:ext uri="{BB962C8B-B14F-4D97-AF65-F5344CB8AC3E}">
        <p14:creationId xmlns:p14="http://schemas.microsoft.com/office/powerpoint/2010/main" val="3211095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Can we use Linear Model?</a:t>
            </a:r>
          </a:p>
        </p:txBody>
      </p:sp>
      <p:pic>
        <p:nvPicPr>
          <p:cNvPr id="5" name="Picture 4">
            <a:extLst>
              <a:ext uri="{FF2B5EF4-FFF2-40B4-BE49-F238E27FC236}">
                <a16:creationId xmlns:a16="http://schemas.microsoft.com/office/drawing/2014/main" id="{66612451-BF26-4D3F-94BE-3D199877A61B}"/>
              </a:ext>
            </a:extLst>
          </p:cNvPr>
          <p:cNvPicPr>
            <a:picLocks noChangeAspect="1"/>
          </p:cNvPicPr>
          <p:nvPr/>
        </p:nvPicPr>
        <p:blipFill>
          <a:blip r:embed="rId2"/>
          <a:stretch>
            <a:fillRect/>
          </a:stretch>
        </p:blipFill>
        <p:spPr>
          <a:xfrm>
            <a:off x="504001" y="997404"/>
            <a:ext cx="8239125" cy="5124450"/>
          </a:xfrm>
          <a:prstGeom prst="rect">
            <a:avLst/>
          </a:prstGeom>
        </p:spPr>
      </p:pic>
    </p:spTree>
    <p:extLst>
      <p:ext uri="{BB962C8B-B14F-4D97-AF65-F5344CB8AC3E}">
        <p14:creationId xmlns:p14="http://schemas.microsoft.com/office/powerpoint/2010/main" val="729938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Problems with Linear Model</a:t>
            </a:r>
          </a:p>
        </p:txBody>
      </p:sp>
      <p:pic>
        <p:nvPicPr>
          <p:cNvPr id="4" name="Picture 3">
            <a:extLst>
              <a:ext uri="{FF2B5EF4-FFF2-40B4-BE49-F238E27FC236}">
                <a16:creationId xmlns:a16="http://schemas.microsoft.com/office/drawing/2014/main" id="{B4EDB616-FDF3-4E87-93A1-FEB2BFC823EA}"/>
              </a:ext>
            </a:extLst>
          </p:cNvPr>
          <p:cNvPicPr>
            <a:picLocks noChangeAspect="1"/>
          </p:cNvPicPr>
          <p:nvPr/>
        </p:nvPicPr>
        <p:blipFill>
          <a:blip r:embed="rId2"/>
          <a:stretch>
            <a:fillRect/>
          </a:stretch>
        </p:blipFill>
        <p:spPr>
          <a:xfrm>
            <a:off x="504001" y="1147423"/>
            <a:ext cx="8836091" cy="5202636"/>
          </a:xfrm>
          <a:prstGeom prst="rect">
            <a:avLst/>
          </a:prstGeom>
        </p:spPr>
      </p:pic>
    </p:spTree>
    <p:extLst>
      <p:ext uri="{BB962C8B-B14F-4D97-AF65-F5344CB8AC3E}">
        <p14:creationId xmlns:p14="http://schemas.microsoft.com/office/powerpoint/2010/main" val="3951533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Fixing The previous approach</a:t>
            </a:r>
          </a:p>
        </p:txBody>
      </p:sp>
      <p:pic>
        <p:nvPicPr>
          <p:cNvPr id="2" name="Picture 1">
            <a:extLst>
              <a:ext uri="{FF2B5EF4-FFF2-40B4-BE49-F238E27FC236}">
                <a16:creationId xmlns:a16="http://schemas.microsoft.com/office/drawing/2014/main" id="{FB4249BA-DC97-4D03-89C9-E4F2CA56065C}"/>
              </a:ext>
            </a:extLst>
          </p:cNvPr>
          <p:cNvPicPr>
            <a:picLocks noChangeAspect="1"/>
          </p:cNvPicPr>
          <p:nvPr/>
        </p:nvPicPr>
        <p:blipFill>
          <a:blip r:embed="rId2"/>
          <a:stretch>
            <a:fillRect/>
          </a:stretch>
        </p:blipFill>
        <p:spPr>
          <a:xfrm>
            <a:off x="504001" y="1248600"/>
            <a:ext cx="8601075" cy="5105400"/>
          </a:xfrm>
          <a:prstGeom prst="rect">
            <a:avLst/>
          </a:prstGeom>
        </p:spPr>
      </p:pic>
    </p:spTree>
    <p:extLst>
      <p:ext uri="{BB962C8B-B14F-4D97-AF65-F5344CB8AC3E}">
        <p14:creationId xmlns:p14="http://schemas.microsoft.com/office/powerpoint/2010/main" val="2604070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The Logistic Model</a:t>
            </a:r>
          </a:p>
        </p:txBody>
      </p:sp>
      <p:pic>
        <p:nvPicPr>
          <p:cNvPr id="4" name="Picture 3">
            <a:extLst>
              <a:ext uri="{FF2B5EF4-FFF2-40B4-BE49-F238E27FC236}">
                <a16:creationId xmlns:a16="http://schemas.microsoft.com/office/drawing/2014/main" id="{CA0EC929-1A44-4791-A21E-3DB276E41994}"/>
              </a:ext>
            </a:extLst>
          </p:cNvPr>
          <p:cNvPicPr>
            <a:picLocks noChangeAspect="1"/>
          </p:cNvPicPr>
          <p:nvPr/>
        </p:nvPicPr>
        <p:blipFill>
          <a:blip r:embed="rId2"/>
          <a:stretch>
            <a:fillRect/>
          </a:stretch>
        </p:blipFill>
        <p:spPr>
          <a:xfrm>
            <a:off x="4692404" y="855890"/>
            <a:ext cx="7234314" cy="4898571"/>
          </a:xfrm>
          <a:prstGeom prst="rect">
            <a:avLst/>
          </a:prstGeom>
        </p:spPr>
      </p:pic>
      <p:pic>
        <p:nvPicPr>
          <p:cNvPr id="6" name="Picture 5">
            <a:extLst>
              <a:ext uri="{FF2B5EF4-FFF2-40B4-BE49-F238E27FC236}">
                <a16:creationId xmlns:a16="http://schemas.microsoft.com/office/drawing/2014/main" id="{FEBBA4F8-7E86-452D-9077-603F01F856D9}"/>
              </a:ext>
            </a:extLst>
          </p:cNvPr>
          <p:cNvPicPr>
            <a:picLocks noChangeAspect="1"/>
          </p:cNvPicPr>
          <p:nvPr/>
        </p:nvPicPr>
        <p:blipFill>
          <a:blip r:embed="rId3"/>
          <a:stretch>
            <a:fillRect/>
          </a:stretch>
        </p:blipFill>
        <p:spPr>
          <a:xfrm>
            <a:off x="4692404" y="5748876"/>
            <a:ext cx="7234315" cy="495300"/>
          </a:xfrm>
          <a:prstGeom prst="rect">
            <a:avLst/>
          </a:prstGeom>
        </p:spPr>
      </p:pic>
      <p:pic>
        <p:nvPicPr>
          <p:cNvPr id="2" name="Picture 1">
            <a:extLst>
              <a:ext uri="{FF2B5EF4-FFF2-40B4-BE49-F238E27FC236}">
                <a16:creationId xmlns:a16="http://schemas.microsoft.com/office/drawing/2014/main" id="{3CBBFE5F-B147-4400-A90B-2FC71C0F224A}"/>
              </a:ext>
            </a:extLst>
          </p:cNvPr>
          <p:cNvPicPr>
            <a:picLocks noChangeAspect="1"/>
          </p:cNvPicPr>
          <p:nvPr/>
        </p:nvPicPr>
        <p:blipFill>
          <a:blip r:embed="rId4"/>
          <a:stretch>
            <a:fillRect/>
          </a:stretch>
        </p:blipFill>
        <p:spPr>
          <a:xfrm>
            <a:off x="335901" y="2532418"/>
            <a:ext cx="4115718" cy="661871"/>
          </a:xfrm>
          <a:prstGeom prst="rect">
            <a:avLst/>
          </a:prstGeom>
        </p:spPr>
      </p:pic>
    </p:spTree>
    <p:extLst>
      <p:ext uri="{BB962C8B-B14F-4D97-AF65-F5344CB8AC3E}">
        <p14:creationId xmlns:p14="http://schemas.microsoft.com/office/powerpoint/2010/main" val="809869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LogisticRegression</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Logistic Regression Exercise</a:t>
            </a:r>
          </a:p>
        </p:txBody>
      </p:sp>
      <p:pic>
        <p:nvPicPr>
          <p:cNvPr id="5" name="Picture 4">
            <a:extLst>
              <a:ext uri="{FF2B5EF4-FFF2-40B4-BE49-F238E27FC236}">
                <a16:creationId xmlns:a16="http://schemas.microsoft.com/office/drawing/2014/main" id="{46A2F20E-1324-4B76-8AB6-7174E0A98AC9}"/>
              </a:ext>
            </a:extLst>
          </p:cNvPr>
          <p:cNvPicPr>
            <a:picLocks noChangeAspect="1"/>
          </p:cNvPicPr>
          <p:nvPr/>
        </p:nvPicPr>
        <p:blipFill>
          <a:blip r:embed="rId3"/>
          <a:stretch>
            <a:fillRect/>
          </a:stretch>
        </p:blipFill>
        <p:spPr>
          <a:xfrm>
            <a:off x="341668" y="3081142"/>
            <a:ext cx="10410825" cy="3457575"/>
          </a:xfrm>
          <a:prstGeom prst="rect">
            <a:avLst/>
          </a:prstGeom>
        </p:spPr>
      </p:pic>
    </p:spTree>
    <p:extLst>
      <p:ext uri="{BB962C8B-B14F-4D97-AF65-F5344CB8AC3E}">
        <p14:creationId xmlns:p14="http://schemas.microsoft.com/office/powerpoint/2010/main" val="341582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202" y="3008598"/>
            <a:ext cx="4487757" cy="2970700"/>
          </a:xfrm>
          <a:prstGeom prst="rect">
            <a:avLst/>
          </a:prstGeom>
        </p:spPr>
      </p:pic>
      <p:sp>
        <p:nvSpPr>
          <p:cNvPr id="4" name="Title"/>
          <p:cNvSpPr>
            <a:spLocks noGrp="1"/>
          </p:cNvSpPr>
          <p:nvPr>
            <p:ph type="title"/>
          </p:nvPr>
        </p:nvSpPr>
        <p:spPr bwMode="gray">
          <a:xfrm>
            <a:off x="504001" y="504000"/>
            <a:ext cx="11186476" cy="307777"/>
          </a:xfrm>
        </p:spPr>
        <p:txBody>
          <a:bodyPr/>
          <a:lstStyle/>
          <a:p>
            <a:r>
              <a:rPr lang="en-US" sz="2000" dirty="0"/>
              <a:t>Decision Tree Classification</a:t>
            </a:r>
          </a:p>
        </p:txBody>
      </p:sp>
      <p:pic>
        <p:nvPicPr>
          <p:cNvPr id="3" name="Picture 2"/>
          <p:cNvPicPr>
            <a:picLocks noChangeAspect="1"/>
          </p:cNvPicPr>
          <p:nvPr/>
        </p:nvPicPr>
        <p:blipFill>
          <a:blip r:embed="rId3"/>
          <a:stretch>
            <a:fillRect/>
          </a:stretch>
        </p:blipFill>
        <p:spPr>
          <a:xfrm>
            <a:off x="5837732" y="2827184"/>
            <a:ext cx="5852745" cy="3526816"/>
          </a:xfrm>
          <a:prstGeom prst="rect">
            <a:avLst/>
          </a:prstGeom>
        </p:spPr>
      </p:pic>
    </p:spTree>
    <p:extLst>
      <p:ext uri="{BB962C8B-B14F-4D97-AF65-F5344CB8AC3E}">
        <p14:creationId xmlns:p14="http://schemas.microsoft.com/office/powerpoint/2010/main" val="42108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DecisonTrees</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Decision Tree Exercise</a:t>
            </a:r>
          </a:p>
        </p:txBody>
      </p:sp>
      <p:pic>
        <p:nvPicPr>
          <p:cNvPr id="4" name="Picture 3">
            <a:extLst>
              <a:ext uri="{FF2B5EF4-FFF2-40B4-BE49-F238E27FC236}">
                <a16:creationId xmlns:a16="http://schemas.microsoft.com/office/drawing/2014/main" id="{BA8B3742-3361-4D1A-92E9-D37B791634FA}"/>
              </a:ext>
            </a:extLst>
          </p:cNvPr>
          <p:cNvPicPr>
            <a:picLocks noChangeAspect="1"/>
          </p:cNvPicPr>
          <p:nvPr/>
        </p:nvPicPr>
        <p:blipFill>
          <a:blip r:embed="rId3"/>
          <a:stretch>
            <a:fillRect/>
          </a:stretch>
        </p:blipFill>
        <p:spPr>
          <a:xfrm>
            <a:off x="362759" y="3097860"/>
            <a:ext cx="10629900" cy="3648075"/>
          </a:xfrm>
          <a:prstGeom prst="rect">
            <a:avLst/>
          </a:prstGeom>
        </p:spPr>
      </p:pic>
    </p:spTree>
    <p:extLst>
      <p:ext uri="{BB962C8B-B14F-4D97-AF65-F5344CB8AC3E}">
        <p14:creationId xmlns:p14="http://schemas.microsoft.com/office/powerpoint/2010/main" val="110940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202223" y="522661"/>
            <a:ext cx="11186476" cy="369332"/>
          </a:xfrm>
        </p:spPr>
        <p:txBody>
          <a:bodyPr/>
          <a:lstStyle/>
          <a:p>
            <a:r>
              <a:rPr lang="en-US" dirty="0"/>
              <a:t>Machine Learning </a:t>
            </a:r>
          </a:p>
        </p:txBody>
      </p:sp>
      <p:sp>
        <p:nvSpPr>
          <p:cNvPr id="3" name="Rectangle 2"/>
          <p:cNvSpPr/>
          <p:nvPr/>
        </p:nvSpPr>
        <p:spPr>
          <a:xfrm>
            <a:off x="202223" y="1148416"/>
            <a:ext cx="11992951" cy="3647152"/>
          </a:xfrm>
          <a:prstGeom prst="rect">
            <a:avLst/>
          </a:prstGeom>
        </p:spPr>
        <p:txBody>
          <a:bodyPr wrap="square">
            <a:spAutoFit/>
          </a:bodyPr>
          <a:lstStyle/>
          <a:p>
            <a:r>
              <a:rPr lang="en-US" dirty="0">
                <a:latin typeface="+mj-lt"/>
              </a:rPr>
              <a:t>By definition, </a:t>
            </a:r>
            <a:r>
              <a:rPr lang="en-US" b="1" dirty="0">
                <a:latin typeface="+mj-lt"/>
              </a:rPr>
              <a:t>Machine learning</a:t>
            </a:r>
            <a:r>
              <a:rPr lang="en-US" dirty="0">
                <a:latin typeface="+mj-lt"/>
              </a:rPr>
              <a:t> provides computers with the ability to learn without being explicitly programmed.</a:t>
            </a:r>
          </a:p>
          <a:p>
            <a:endParaRPr lang="en-US" dirty="0">
              <a:latin typeface="medium-content-serif-font"/>
            </a:endParaRPr>
          </a:p>
          <a:p>
            <a:r>
              <a:rPr lang="en-US" dirty="0"/>
              <a:t>Machine learning explores the study and construction of algorithms that can learn from and make predictions on data</a:t>
            </a:r>
          </a:p>
          <a:p>
            <a:endParaRPr lang="en-US" dirty="0"/>
          </a:p>
          <a:p>
            <a:r>
              <a:rPr lang="en-US" dirty="0"/>
              <a:t>Lets try to understand it using a simple drawing game developed by Google to teach a computer to identify drawing made my humans</a:t>
            </a:r>
          </a:p>
          <a:p>
            <a:r>
              <a:rPr lang="en-US" dirty="0">
                <a:hlinkClick r:id="rId2"/>
              </a:rPr>
              <a:t>https://quickdraw.withgoogle.com/</a:t>
            </a:r>
            <a:endParaRPr lang="en-US" dirty="0"/>
          </a:p>
          <a:p>
            <a:endParaRPr lang="en-US" dirty="0"/>
          </a:p>
          <a:p>
            <a:endParaRPr lang="en-US" dirty="0">
              <a:latin typeface="medium-content-serif-font"/>
            </a:endParaRPr>
          </a:p>
        </p:txBody>
      </p:sp>
    </p:spTree>
    <p:extLst>
      <p:ext uri="{BB962C8B-B14F-4D97-AF65-F5344CB8AC3E}">
        <p14:creationId xmlns:p14="http://schemas.microsoft.com/office/powerpoint/2010/main" val="3602749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07777"/>
          </a:xfrm>
        </p:spPr>
        <p:txBody>
          <a:bodyPr/>
          <a:lstStyle/>
          <a:p>
            <a:r>
              <a:rPr lang="en-US" sz="2000" dirty="0"/>
              <a:t>Random Forest Classification</a:t>
            </a:r>
          </a:p>
        </p:txBody>
      </p:sp>
      <p:pic>
        <p:nvPicPr>
          <p:cNvPr id="5" name="Picture 4"/>
          <p:cNvPicPr>
            <a:picLocks noChangeAspect="1"/>
          </p:cNvPicPr>
          <p:nvPr/>
        </p:nvPicPr>
        <p:blipFill>
          <a:blip r:embed="rId2"/>
          <a:stretch>
            <a:fillRect/>
          </a:stretch>
        </p:blipFill>
        <p:spPr>
          <a:xfrm>
            <a:off x="504001" y="1284410"/>
            <a:ext cx="7048500" cy="5467350"/>
          </a:xfrm>
          <a:prstGeom prst="rect">
            <a:avLst/>
          </a:prstGeom>
        </p:spPr>
      </p:pic>
    </p:spTree>
    <p:extLst>
      <p:ext uri="{BB962C8B-B14F-4D97-AF65-F5344CB8AC3E}">
        <p14:creationId xmlns:p14="http://schemas.microsoft.com/office/powerpoint/2010/main" val="3878680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07777"/>
          </a:xfrm>
        </p:spPr>
        <p:txBody>
          <a:bodyPr/>
          <a:lstStyle/>
          <a:p>
            <a:r>
              <a:rPr lang="en-US" sz="2000" dirty="0"/>
              <a:t>Random Forest Classification</a:t>
            </a:r>
          </a:p>
        </p:txBody>
      </p:sp>
      <p:sp>
        <p:nvSpPr>
          <p:cNvPr id="2" name="TextBox 1">
            <a:extLst>
              <a:ext uri="{FF2B5EF4-FFF2-40B4-BE49-F238E27FC236}">
                <a16:creationId xmlns:a16="http://schemas.microsoft.com/office/drawing/2014/main" id="{120FD41B-7E91-469D-9238-36B4104AF699}"/>
              </a:ext>
            </a:extLst>
          </p:cNvPr>
          <p:cNvSpPr txBox="1"/>
          <p:nvPr/>
        </p:nvSpPr>
        <p:spPr>
          <a:xfrm>
            <a:off x="429209" y="1007706"/>
            <a:ext cx="11513976" cy="4570482"/>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Random Forest creates diverse trees by using random subset of features and rows for each decision tree.</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Each tree is trained on different features and dataset (Using Bootstrap sampling).</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The final predications is based on collective predication so that predictions from majority of decision trees are taken into account.</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The </a:t>
            </a:r>
            <a:r>
              <a:rPr lang="en-US" sz="1800" kern="0">
                <a:ea typeface="Arial Unicode MS" pitchFamily="34" charset="-128"/>
                <a:cs typeface="Arial Unicode MS" pitchFamily="34" charset="-128"/>
              </a:rPr>
              <a:t>collective prediction </a:t>
            </a:r>
            <a:r>
              <a:rPr lang="en-US" sz="1800" kern="0" dirty="0">
                <a:ea typeface="Arial Unicode MS" pitchFamily="34" charset="-128"/>
                <a:cs typeface="Arial Unicode MS" pitchFamily="34" charset="-128"/>
              </a:rPr>
              <a:t>can be better than the most accurate prediction at individual level. Reason why it works can be shown below</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Suppose there are  5 samples on which prediction made  by 3 decision trees.  We get accuracy of 80% when combining predictions, even though individual tree has maximum accuracy of 60%.  Since the trees are diverse they make different mistakes. But if all trees were similar we will not get better accuracy for combined predictions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graphicFrame>
        <p:nvGraphicFramePr>
          <p:cNvPr id="10" name="Object 9">
            <a:extLst>
              <a:ext uri="{FF2B5EF4-FFF2-40B4-BE49-F238E27FC236}">
                <a16:creationId xmlns:a16="http://schemas.microsoft.com/office/drawing/2014/main" id="{F160600E-F2A4-4BFD-BE5C-4AEC28118BD0}"/>
              </a:ext>
            </a:extLst>
          </p:cNvPr>
          <p:cNvGraphicFramePr>
            <a:graphicFrameLocks noChangeAspect="1"/>
          </p:cNvGraphicFramePr>
          <p:nvPr>
            <p:extLst>
              <p:ext uri="{D42A27DB-BD31-4B8C-83A1-F6EECF244321}">
                <p14:modId xmlns:p14="http://schemas.microsoft.com/office/powerpoint/2010/main" val="449104192"/>
              </p:ext>
            </p:extLst>
          </p:nvPr>
        </p:nvGraphicFramePr>
        <p:xfrm>
          <a:off x="890394" y="4453463"/>
          <a:ext cx="8172752" cy="1826079"/>
        </p:xfrm>
        <a:graphic>
          <a:graphicData uri="http://schemas.openxmlformats.org/presentationml/2006/ole">
            <mc:AlternateContent xmlns:mc="http://schemas.openxmlformats.org/markup-compatibility/2006">
              <mc:Choice xmlns:v="urn:schemas-microsoft-com:vml" Requires="v">
                <p:oleObj spid="_x0000_s1079" name="Worksheet" r:id="rId3" imgW="4945415" imgH="1105057" progId="Excel.Sheet.12">
                  <p:embed/>
                </p:oleObj>
              </mc:Choice>
              <mc:Fallback>
                <p:oleObj name="Worksheet" r:id="rId3" imgW="4945415" imgH="1105057" progId="Excel.Sheet.12">
                  <p:embed/>
                  <p:pic>
                    <p:nvPicPr>
                      <p:cNvPr id="0" name=""/>
                      <p:cNvPicPr/>
                      <p:nvPr/>
                    </p:nvPicPr>
                    <p:blipFill>
                      <a:blip r:embed="rId4"/>
                      <a:stretch>
                        <a:fillRect/>
                      </a:stretch>
                    </p:blipFill>
                    <p:spPr>
                      <a:xfrm>
                        <a:off x="890394" y="4453463"/>
                        <a:ext cx="8172752" cy="1826079"/>
                      </a:xfrm>
                      <a:prstGeom prst="rect">
                        <a:avLst/>
                      </a:prstGeom>
                    </p:spPr>
                  </p:pic>
                </p:oleObj>
              </mc:Fallback>
            </mc:AlternateContent>
          </a:graphicData>
        </a:graphic>
      </p:graphicFrame>
    </p:spTree>
    <p:extLst>
      <p:ext uri="{BB962C8B-B14F-4D97-AF65-F5344CB8AC3E}">
        <p14:creationId xmlns:p14="http://schemas.microsoft.com/office/powerpoint/2010/main" val="123762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69332"/>
          </a:xfrm>
        </p:spPr>
        <p:txBody>
          <a:bodyPr/>
          <a:lstStyle/>
          <a:p>
            <a:r>
              <a:rPr lang="en-US" dirty="0"/>
              <a:t>Train, Validation and Test Sets in Machine Learning</a:t>
            </a:r>
          </a:p>
        </p:txBody>
      </p:sp>
      <p:sp>
        <p:nvSpPr>
          <p:cNvPr id="8" name="Rectangle 7">
            <a:extLst>
              <a:ext uri="{FF2B5EF4-FFF2-40B4-BE49-F238E27FC236}">
                <a16:creationId xmlns:a16="http://schemas.microsoft.com/office/drawing/2014/main" id="{6E58C513-C589-4874-AC7A-CCBB37D7D3D6}"/>
              </a:ext>
            </a:extLst>
          </p:cNvPr>
          <p:cNvSpPr/>
          <p:nvPr/>
        </p:nvSpPr>
        <p:spPr>
          <a:xfrm>
            <a:off x="293961" y="1099527"/>
            <a:ext cx="11396516" cy="3416320"/>
          </a:xfrm>
          <a:prstGeom prst="rect">
            <a:avLst/>
          </a:prstGeom>
        </p:spPr>
        <p:txBody>
          <a:bodyPr wrap="square">
            <a:spAutoFit/>
          </a:bodyPr>
          <a:lstStyle/>
          <a:p>
            <a:r>
              <a:rPr lang="en-US" b="1" dirty="0">
                <a:latin typeface="medium-content-sans-serif-font"/>
              </a:rPr>
              <a:t>Training Dataset: </a:t>
            </a:r>
            <a:r>
              <a:rPr lang="en-US" sz="1800" i="1" dirty="0"/>
              <a:t>The sample of data used to fit the model.</a:t>
            </a:r>
          </a:p>
          <a:p>
            <a:r>
              <a:rPr lang="en-US" sz="1800" dirty="0"/>
              <a:t>The actual dataset that we use to train the model The model </a:t>
            </a:r>
            <a:r>
              <a:rPr lang="en-US" sz="1800" i="1" dirty="0"/>
              <a:t>sees</a:t>
            </a:r>
            <a:r>
              <a:rPr lang="en-US" sz="1800" dirty="0"/>
              <a:t> and </a:t>
            </a:r>
            <a:r>
              <a:rPr lang="en-US" sz="1800" i="1" dirty="0"/>
              <a:t>learns</a:t>
            </a:r>
            <a:r>
              <a:rPr lang="en-US" sz="1800" dirty="0"/>
              <a:t> from this data.</a:t>
            </a:r>
          </a:p>
          <a:p>
            <a:endParaRPr lang="en-US" b="1" i="0" dirty="0">
              <a:effectLst/>
              <a:latin typeface="medium-content-sans-serif-font"/>
            </a:endParaRPr>
          </a:p>
          <a:p>
            <a:r>
              <a:rPr lang="en-US" b="1" dirty="0">
                <a:latin typeface="medium-content-sans-serif-font"/>
              </a:rPr>
              <a:t>Validation Dataset</a:t>
            </a:r>
            <a:r>
              <a:rPr lang="en-US" i="1" dirty="0"/>
              <a:t>: </a:t>
            </a:r>
            <a:r>
              <a:rPr lang="en-US" sz="1800" i="1" dirty="0"/>
              <a:t>The sample of data used to provide an unbiased evaluation of a model fit on the training dataset while tuning model hyperparameters. The evaluation becomes more biased as skill on the validation dataset is incorporated into the model configuration</a:t>
            </a:r>
            <a:r>
              <a:rPr lang="en-US" i="1" dirty="0"/>
              <a:t>.</a:t>
            </a:r>
          </a:p>
          <a:p>
            <a:endParaRPr lang="en-US" b="1" i="1" dirty="0">
              <a:effectLst/>
              <a:latin typeface="medium-content-sans-serif-font"/>
            </a:endParaRPr>
          </a:p>
          <a:p>
            <a:r>
              <a:rPr lang="en-US" b="1" dirty="0">
                <a:latin typeface="medium-content-sans-serif-font"/>
              </a:rPr>
              <a:t>Test Dataset</a:t>
            </a:r>
            <a:r>
              <a:rPr lang="en-US" i="1" dirty="0"/>
              <a:t>: </a:t>
            </a:r>
            <a:r>
              <a:rPr lang="en-US" sz="1800" i="1" dirty="0"/>
              <a:t>The sample of data used to provide an unbiased evaluation of a final model fit on the training dataset.</a:t>
            </a:r>
          </a:p>
          <a:p>
            <a:r>
              <a:rPr lang="en-US" sz="1800" dirty="0"/>
              <a:t>The Test dataset provides the gold standard used to evaluate the model. It is only used once a  model is completely trained(using the train and validation sets). </a:t>
            </a:r>
            <a:endParaRPr lang="en-US" sz="1800" b="1" i="0" dirty="0">
              <a:effectLst/>
              <a:latin typeface="medium-content-sans-serif-font"/>
            </a:endParaRPr>
          </a:p>
        </p:txBody>
      </p:sp>
      <p:pic>
        <p:nvPicPr>
          <p:cNvPr id="11" name="Picture 10">
            <a:extLst>
              <a:ext uri="{FF2B5EF4-FFF2-40B4-BE49-F238E27FC236}">
                <a16:creationId xmlns:a16="http://schemas.microsoft.com/office/drawing/2014/main" id="{558D4CB4-DE27-4C82-93EB-930B2CE29C0D}"/>
              </a:ext>
            </a:extLst>
          </p:cNvPr>
          <p:cNvPicPr>
            <a:picLocks noChangeAspect="1"/>
          </p:cNvPicPr>
          <p:nvPr/>
        </p:nvPicPr>
        <p:blipFill>
          <a:blip r:embed="rId2"/>
          <a:stretch>
            <a:fillRect/>
          </a:stretch>
        </p:blipFill>
        <p:spPr>
          <a:xfrm>
            <a:off x="362662" y="4515847"/>
            <a:ext cx="7027183" cy="2260543"/>
          </a:xfrm>
          <a:prstGeom prst="rect">
            <a:avLst/>
          </a:prstGeom>
        </p:spPr>
      </p:pic>
    </p:spTree>
    <p:extLst>
      <p:ext uri="{BB962C8B-B14F-4D97-AF65-F5344CB8AC3E}">
        <p14:creationId xmlns:p14="http://schemas.microsoft.com/office/powerpoint/2010/main" val="4157474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RandomForest</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Random Forest Exercise</a:t>
            </a:r>
          </a:p>
        </p:txBody>
      </p:sp>
      <p:pic>
        <p:nvPicPr>
          <p:cNvPr id="4" name="Picture 3">
            <a:extLst>
              <a:ext uri="{FF2B5EF4-FFF2-40B4-BE49-F238E27FC236}">
                <a16:creationId xmlns:a16="http://schemas.microsoft.com/office/drawing/2014/main" id="{BA8B3742-3361-4D1A-92E9-D37B791634FA}"/>
              </a:ext>
            </a:extLst>
          </p:cNvPr>
          <p:cNvPicPr>
            <a:picLocks noChangeAspect="1"/>
          </p:cNvPicPr>
          <p:nvPr/>
        </p:nvPicPr>
        <p:blipFill>
          <a:blip r:embed="rId3"/>
          <a:stretch>
            <a:fillRect/>
          </a:stretch>
        </p:blipFill>
        <p:spPr>
          <a:xfrm>
            <a:off x="362759" y="3097860"/>
            <a:ext cx="10629900" cy="3648075"/>
          </a:xfrm>
          <a:prstGeom prst="rect">
            <a:avLst/>
          </a:prstGeom>
        </p:spPr>
      </p:pic>
    </p:spTree>
    <p:extLst>
      <p:ext uri="{BB962C8B-B14F-4D97-AF65-F5344CB8AC3E}">
        <p14:creationId xmlns:p14="http://schemas.microsoft.com/office/powerpoint/2010/main" val="1146722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429454-F974-43F3-8F3B-B4DE9884F6FD}"/>
              </a:ext>
            </a:extLst>
          </p:cNvPr>
          <p:cNvSpPr>
            <a:spLocks noGrp="1"/>
          </p:cNvSpPr>
          <p:nvPr>
            <p:ph type="body" sz="quarter" idx="10"/>
          </p:nvPr>
        </p:nvSpPr>
        <p:spPr/>
        <p:txBody>
          <a:bodyPr/>
          <a:lstStyle/>
          <a:p>
            <a:r>
              <a:rPr lang="en-US" dirty="0"/>
              <a:t>Outlier = Out You Lair !</a:t>
            </a:r>
          </a:p>
          <a:p>
            <a:r>
              <a:rPr lang="en-US" dirty="0"/>
              <a:t>Data is like people – interrogate it hard enough and it will tell you whatever you want to hear.</a:t>
            </a:r>
          </a:p>
          <a:p>
            <a:r>
              <a:rPr lang="en-US" dirty="0"/>
              <a:t>What do you call a group of variables that go to Gym?  A training set</a:t>
            </a:r>
          </a:p>
        </p:txBody>
      </p:sp>
      <p:sp>
        <p:nvSpPr>
          <p:cNvPr id="3" name="Title 2">
            <a:extLst>
              <a:ext uri="{FF2B5EF4-FFF2-40B4-BE49-F238E27FC236}">
                <a16:creationId xmlns:a16="http://schemas.microsoft.com/office/drawing/2014/main" id="{BE8CED14-3B48-4430-B0DB-A4BD7D98BC9F}"/>
              </a:ext>
            </a:extLst>
          </p:cNvPr>
          <p:cNvSpPr>
            <a:spLocks noGrp="1"/>
          </p:cNvSpPr>
          <p:nvPr>
            <p:ph type="title"/>
          </p:nvPr>
        </p:nvSpPr>
        <p:spPr/>
        <p:txBody>
          <a:bodyPr/>
          <a:lstStyle/>
          <a:p>
            <a:r>
              <a:rPr lang="en-US" dirty="0"/>
              <a:t>Machine Learning Humor:</a:t>
            </a:r>
          </a:p>
        </p:txBody>
      </p:sp>
      <p:pic>
        <p:nvPicPr>
          <p:cNvPr id="4" name="Picture 3">
            <a:extLst>
              <a:ext uri="{FF2B5EF4-FFF2-40B4-BE49-F238E27FC236}">
                <a16:creationId xmlns:a16="http://schemas.microsoft.com/office/drawing/2014/main" id="{B3E3943E-B8A8-4C0D-93A8-977966FDBE61}"/>
              </a:ext>
            </a:extLst>
          </p:cNvPr>
          <p:cNvPicPr>
            <a:picLocks noChangeAspect="1"/>
          </p:cNvPicPr>
          <p:nvPr/>
        </p:nvPicPr>
        <p:blipFill>
          <a:blip r:embed="rId2"/>
          <a:stretch>
            <a:fillRect/>
          </a:stretch>
        </p:blipFill>
        <p:spPr>
          <a:xfrm>
            <a:off x="395221" y="3672310"/>
            <a:ext cx="4773938" cy="3131380"/>
          </a:xfrm>
          <a:prstGeom prst="rect">
            <a:avLst/>
          </a:prstGeom>
        </p:spPr>
      </p:pic>
      <p:pic>
        <p:nvPicPr>
          <p:cNvPr id="6" name="Picture 5">
            <a:extLst>
              <a:ext uri="{FF2B5EF4-FFF2-40B4-BE49-F238E27FC236}">
                <a16:creationId xmlns:a16="http://schemas.microsoft.com/office/drawing/2014/main" id="{3895471C-6F53-40DC-9E7A-7884A7C99646}"/>
              </a:ext>
            </a:extLst>
          </p:cNvPr>
          <p:cNvPicPr>
            <a:picLocks noChangeAspect="1"/>
          </p:cNvPicPr>
          <p:nvPr/>
        </p:nvPicPr>
        <p:blipFill>
          <a:blip r:embed="rId3"/>
          <a:stretch>
            <a:fillRect/>
          </a:stretch>
        </p:blipFill>
        <p:spPr>
          <a:xfrm>
            <a:off x="5561045" y="3760235"/>
            <a:ext cx="5458408" cy="2466019"/>
          </a:xfrm>
          <a:prstGeom prst="rect">
            <a:avLst/>
          </a:prstGeom>
        </p:spPr>
      </p:pic>
    </p:spTree>
    <p:extLst>
      <p:ext uri="{BB962C8B-B14F-4D97-AF65-F5344CB8AC3E}">
        <p14:creationId xmlns:p14="http://schemas.microsoft.com/office/powerpoint/2010/main" val="3116628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a:xfrm>
            <a:off x="504001" y="4536488"/>
            <a:ext cx="11280562" cy="2032263"/>
          </a:xfrm>
        </p:spPr>
        <p:txBody>
          <a:bodyPr>
            <a:normAutofit fontScale="77500" lnSpcReduction="20000"/>
          </a:bodyPr>
          <a:lstStyle/>
          <a:p>
            <a:pPr marL="514350" lvl="0" indent="-514350">
              <a:buFont typeface="+mj-lt"/>
              <a:buAutoNum type="arabicPeriod"/>
            </a:pPr>
            <a:r>
              <a:rPr lang="en-US" sz="2900" i="1" dirty="0"/>
              <a:t>We first model data with simple models and analyze data for errors. </a:t>
            </a:r>
          </a:p>
          <a:p>
            <a:pPr marL="514350" lvl="0" indent="-514350">
              <a:buFont typeface="+mj-lt"/>
              <a:buAutoNum type="arabicPeriod"/>
            </a:pPr>
            <a:r>
              <a:rPr lang="en-US" sz="2900" i="1" dirty="0"/>
              <a:t>These errors signify data points that are difficult to fit by a simple model. </a:t>
            </a:r>
          </a:p>
          <a:p>
            <a:pPr marL="514350" lvl="0" indent="-514350">
              <a:buFont typeface="+mj-lt"/>
              <a:buAutoNum type="arabicPeriod"/>
            </a:pPr>
            <a:r>
              <a:rPr lang="en-US" sz="2900" i="1" dirty="0"/>
              <a:t>Then for later models, we particularly focus on those hard to fit data to get them right. </a:t>
            </a:r>
          </a:p>
          <a:p>
            <a:pPr marL="514350" lvl="0" indent="-514350">
              <a:buFont typeface="+mj-lt"/>
              <a:buAutoNum type="arabicPeriod"/>
            </a:pPr>
            <a:r>
              <a:rPr lang="en-US" sz="2900" i="1" dirty="0"/>
              <a:t>In the end, we combine all the predictors by giving some weights to each predictor</a:t>
            </a:r>
          </a:p>
          <a:p>
            <a:pPr marL="514350" lvl="0" indent="-514350">
              <a:buFont typeface="+mj-lt"/>
              <a:buAutoNum type="arabicPeriod"/>
            </a:pPr>
            <a:endParaRPr lang="en-US" sz="2900" i="1" dirty="0"/>
          </a:p>
          <a:p>
            <a:pPr marL="457200" lvl="0" indent="-457200">
              <a:buFont typeface="+mj-lt"/>
              <a:buAutoNum type="arabicPeriod"/>
            </a:pPr>
            <a:endParaRPr lang="en-US" sz="2100" dirty="0"/>
          </a:p>
        </p:txBody>
      </p:sp>
      <p:sp>
        <p:nvSpPr>
          <p:cNvPr id="5" name="Title 4">
            <a:extLst>
              <a:ext uri="{FF2B5EF4-FFF2-40B4-BE49-F238E27FC236}">
                <a16:creationId xmlns:a16="http://schemas.microsoft.com/office/drawing/2014/main" id="{341C62C5-19D0-4BF9-B42A-EA6F773984B4}"/>
              </a:ext>
            </a:extLst>
          </p:cNvPr>
          <p:cNvSpPr>
            <a:spLocks noGrp="1"/>
          </p:cNvSpPr>
          <p:nvPr>
            <p:ph type="title"/>
          </p:nvPr>
        </p:nvSpPr>
        <p:spPr/>
        <p:txBody>
          <a:bodyPr/>
          <a:lstStyle/>
          <a:p>
            <a:r>
              <a:rPr lang="en-US" dirty="0"/>
              <a:t>Gradient Boosted Trees</a:t>
            </a:r>
          </a:p>
        </p:txBody>
      </p:sp>
      <p:pic>
        <p:nvPicPr>
          <p:cNvPr id="2" name="Picture 1">
            <a:extLst>
              <a:ext uri="{FF2B5EF4-FFF2-40B4-BE49-F238E27FC236}">
                <a16:creationId xmlns:a16="http://schemas.microsoft.com/office/drawing/2014/main" id="{1A58301E-8937-44FC-B08D-F3E5CBFF0E79}"/>
              </a:ext>
            </a:extLst>
          </p:cNvPr>
          <p:cNvPicPr>
            <a:picLocks noChangeAspect="1"/>
          </p:cNvPicPr>
          <p:nvPr/>
        </p:nvPicPr>
        <p:blipFill>
          <a:blip r:embed="rId2"/>
          <a:stretch>
            <a:fillRect/>
          </a:stretch>
        </p:blipFill>
        <p:spPr>
          <a:xfrm>
            <a:off x="344139" y="1018898"/>
            <a:ext cx="8462510" cy="3166436"/>
          </a:xfrm>
          <a:prstGeom prst="rect">
            <a:avLst/>
          </a:prstGeom>
        </p:spPr>
      </p:pic>
      <p:sp>
        <p:nvSpPr>
          <p:cNvPr id="3" name="TextBox 2">
            <a:extLst>
              <a:ext uri="{FF2B5EF4-FFF2-40B4-BE49-F238E27FC236}">
                <a16:creationId xmlns:a16="http://schemas.microsoft.com/office/drawing/2014/main" id="{57354A7A-C846-4EFE-88D0-78D8E8E95308}"/>
              </a:ext>
            </a:extLst>
          </p:cNvPr>
          <p:cNvSpPr txBox="1"/>
          <p:nvPr/>
        </p:nvSpPr>
        <p:spPr>
          <a:xfrm>
            <a:off x="8873412" y="1129004"/>
            <a:ext cx="3219061" cy="193899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Random Forest and Gradient boosted trees use decision trees as base learners. Where as </a:t>
            </a:r>
            <a:r>
              <a:rPr lang="en-US" sz="1800" kern="0" dirty="0" err="1">
                <a:ea typeface="Arial Unicode MS" pitchFamily="34" charset="-128"/>
                <a:cs typeface="Arial Unicode MS" pitchFamily="34" charset="-128"/>
              </a:rPr>
              <a:t>Randomforest</a:t>
            </a:r>
            <a:r>
              <a:rPr lang="en-US" sz="1800" kern="0" dirty="0">
                <a:ea typeface="Arial Unicode MS" pitchFamily="34" charset="-128"/>
                <a:cs typeface="Arial Unicode MS" pitchFamily="34" charset="-128"/>
              </a:rPr>
              <a:t> train all trees in parallel, the Gradient boosted trees  does it sequentially </a:t>
            </a:r>
          </a:p>
        </p:txBody>
      </p:sp>
    </p:spTree>
    <p:extLst>
      <p:ext uri="{BB962C8B-B14F-4D97-AF65-F5344CB8AC3E}">
        <p14:creationId xmlns:p14="http://schemas.microsoft.com/office/powerpoint/2010/main" val="472402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a:xfrm>
            <a:off x="438685" y="1190792"/>
            <a:ext cx="11186477" cy="4716000"/>
          </a:xfrm>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GradientBoostedTrees</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Gradient Boosted Trees</a:t>
            </a:r>
          </a:p>
        </p:txBody>
      </p:sp>
      <p:pic>
        <p:nvPicPr>
          <p:cNvPr id="4" name="Picture 3">
            <a:extLst>
              <a:ext uri="{FF2B5EF4-FFF2-40B4-BE49-F238E27FC236}">
                <a16:creationId xmlns:a16="http://schemas.microsoft.com/office/drawing/2014/main" id="{BA8B3742-3361-4D1A-92E9-D37B791634FA}"/>
              </a:ext>
            </a:extLst>
          </p:cNvPr>
          <p:cNvPicPr>
            <a:picLocks noChangeAspect="1"/>
          </p:cNvPicPr>
          <p:nvPr/>
        </p:nvPicPr>
        <p:blipFill>
          <a:blip r:embed="rId3"/>
          <a:stretch>
            <a:fillRect/>
          </a:stretch>
        </p:blipFill>
        <p:spPr>
          <a:xfrm>
            <a:off x="438685" y="3055775"/>
            <a:ext cx="8836090" cy="3032457"/>
          </a:xfrm>
          <a:prstGeom prst="rect">
            <a:avLst/>
          </a:prstGeom>
        </p:spPr>
      </p:pic>
    </p:spTree>
    <p:extLst>
      <p:ext uri="{BB962C8B-B14F-4D97-AF65-F5344CB8AC3E}">
        <p14:creationId xmlns:p14="http://schemas.microsoft.com/office/powerpoint/2010/main" val="498414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Kaggle Titanic Machine Learning Challenge:</a:t>
            </a:r>
          </a:p>
        </p:txBody>
      </p:sp>
      <p:pic>
        <p:nvPicPr>
          <p:cNvPr id="6" name="Picture 5"/>
          <p:cNvPicPr>
            <a:picLocks noChangeAspect="1"/>
          </p:cNvPicPr>
          <p:nvPr/>
        </p:nvPicPr>
        <p:blipFill>
          <a:blip r:embed="rId2"/>
          <a:stretch>
            <a:fillRect/>
          </a:stretch>
        </p:blipFill>
        <p:spPr>
          <a:xfrm>
            <a:off x="364288" y="3114271"/>
            <a:ext cx="8582025" cy="1428750"/>
          </a:xfrm>
          <a:prstGeom prst="rect">
            <a:avLst/>
          </a:prstGeom>
        </p:spPr>
      </p:pic>
      <p:sp>
        <p:nvSpPr>
          <p:cNvPr id="7" name="Rectangle 6"/>
          <p:cNvSpPr/>
          <p:nvPr/>
        </p:nvSpPr>
        <p:spPr>
          <a:xfrm>
            <a:off x="504001" y="5553563"/>
            <a:ext cx="4594078" cy="738664"/>
          </a:xfrm>
          <a:prstGeom prst="rect">
            <a:avLst/>
          </a:prstGeom>
        </p:spPr>
        <p:txBody>
          <a:bodyPr wrap="none">
            <a:spAutoFit/>
          </a:bodyPr>
          <a:lstStyle/>
          <a:p>
            <a:r>
              <a:rPr lang="en-US" dirty="0">
                <a:hlinkClick r:id="rId3"/>
              </a:rPr>
              <a:t>https://www.kaggle.com/competitions</a:t>
            </a:r>
            <a:endParaRPr lang="en-US" dirty="0"/>
          </a:p>
          <a:p>
            <a:endParaRPr lang="en-US" dirty="0"/>
          </a:p>
        </p:txBody>
      </p:sp>
      <p:pic>
        <p:nvPicPr>
          <p:cNvPr id="8" name="Picture 7"/>
          <p:cNvPicPr>
            <a:picLocks noChangeAspect="1"/>
          </p:cNvPicPr>
          <p:nvPr/>
        </p:nvPicPr>
        <p:blipFill>
          <a:blip r:embed="rId4"/>
          <a:stretch>
            <a:fillRect/>
          </a:stretch>
        </p:blipFill>
        <p:spPr>
          <a:xfrm>
            <a:off x="574340" y="873332"/>
            <a:ext cx="6968498" cy="1871607"/>
          </a:xfrm>
          <a:prstGeom prst="rect">
            <a:avLst/>
          </a:prstGeom>
        </p:spPr>
      </p:pic>
    </p:spTree>
    <p:extLst>
      <p:ext uri="{BB962C8B-B14F-4D97-AF65-F5344CB8AC3E}">
        <p14:creationId xmlns:p14="http://schemas.microsoft.com/office/powerpoint/2010/main" val="1239399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Classification: Confusion Matrix</a:t>
            </a:r>
          </a:p>
        </p:txBody>
      </p:sp>
      <p:sp>
        <p:nvSpPr>
          <p:cNvPr id="8" name="TextBox 7">
            <a:extLst>
              <a:ext uri="{FF2B5EF4-FFF2-40B4-BE49-F238E27FC236}">
                <a16:creationId xmlns:a16="http://schemas.microsoft.com/office/drawing/2014/main" id="{C305BD7A-8213-4652-8CFF-2751A10F1A62}"/>
              </a:ext>
            </a:extLst>
          </p:cNvPr>
          <p:cNvSpPr txBox="1"/>
          <p:nvPr/>
        </p:nvSpPr>
        <p:spPr>
          <a:xfrm>
            <a:off x="614550" y="1045029"/>
            <a:ext cx="11440601" cy="1708160"/>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sz="2000" dirty="0"/>
              <a:t>A </a:t>
            </a:r>
            <a:r>
              <a:rPr lang="en-US" sz="2000" b="1" dirty="0"/>
              <a:t>true positive</a:t>
            </a:r>
            <a:r>
              <a:rPr lang="en-US" sz="2000" dirty="0"/>
              <a:t> is an outcome where the model </a:t>
            </a:r>
            <a:r>
              <a:rPr lang="en-US" sz="2000" i="1" dirty="0"/>
              <a:t>correctly</a:t>
            </a:r>
            <a:r>
              <a:rPr lang="en-US" sz="2000" dirty="0"/>
              <a:t> predicts the </a:t>
            </a:r>
            <a:r>
              <a:rPr lang="en-US" sz="2000" i="1" dirty="0"/>
              <a:t>positive</a:t>
            </a:r>
            <a:r>
              <a:rPr lang="en-US" sz="2000" dirty="0"/>
              <a:t> class. </a:t>
            </a:r>
          </a:p>
          <a:p>
            <a:pPr marL="342900" indent="-342900">
              <a:buFont typeface="Wingdings" panose="05000000000000000000" pitchFamily="2" charset="2"/>
              <a:buChar char="Ø"/>
            </a:pPr>
            <a:r>
              <a:rPr lang="en-US" sz="2000" dirty="0"/>
              <a:t>A </a:t>
            </a:r>
            <a:r>
              <a:rPr lang="en-US" sz="2000" b="1" dirty="0"/>
              <a:t>true negative</a:t>
            </a:r>
            <a:r>
              <a:rPr lang="en-US" sz="2000" dirty="0"/>
              <a:t> is an outcome where the model </a:t>
            </a:r>
            <a:r>
              <a:rPr lang="en-US" sz="2000" i="1" dirty="0"/>
              <a:t>correctly</a:t>
            </a:r>
            <a:r>
              <a:rPr lang="en-US" sz="2000" dirty="0"/>
              <a:t> predicts the </a:t>
            </a:r>
            <a:r>
              <a:rPr lang="en-US" sz="2000" i="1" dirty="0"/>
              <a:t>negative</a:t>
            </a:r>
            <a:r>
              <a:rPr lang="en-US" sz="2000" dirty="0"/>
              <a:t> class.</a:t>
            </a:r>
          </a:p>
          <a:p>
            <a:pPr marL="342900" indent="-342900">
              <a:buFont typeface="Wingdings" panose="05000000000000000000" pitchFamily="2" charset="2"/>
              <a:buChar char="Ø"/>
            </a:pPr>
            <a:r>
              <a:rPr lang="en-US" sz="2000" dirty="0"/>
              <a:t>A </a:t>
            </a:r>
            <a:r>
              <a:rPr lang="en-US" sz="2000" b="1" dirty="0"/>
              <a:t>false positive</a:t>
            </a:r>
            <a:r>
              <a:rPr lang="en-US" sz="2000" dirty="0"/>
              <a:t> is an outcome where the model </a:t>
            </a:r>
            <a:r>
              <a:rPr lang="en-US" sz="2000" i="1" dirty="0"/>
              <a:t>incorrectly</a:t>
            </a:r>
            <a:r>
              <a:rPr lang="en-US" sz="2000" dirty="0"/>
              <a:t> predicts the </a:t>
            </a:r>
            <a:r>
              <a:rPr lang="en-US" sz="2000" i="1" dirty="0"/>
              <a:t>positive</a:t>
            </a:r>
            <a:r>
              <a:rPr lang="en-US" sz="2000" dirty="0"/>
              <a:t> class. </a:t>
            </a:r>
          </a:p>
          <a:p>
            <a:pPr marL="342900" indent="-342900">
              <a:buFont typeface="Wingdings" panose="05000000000000000000" pitchFamily="2" charset="2"/>
              <a:buChar char="Ø"/>
            </a:pPr>
            <a:r>
              <a:rPr lang="en-US" sz="2000" dirty="0"/>
              <a:t>A </a:t>
            </a:r>
            <a:r>
              <a:rPr lang="en-US" sz="2000" b="1" dirty="0"/>
              <a:t>false negative</a:t>
            </a:r>
            <a:r>
              <a:rPr lang="en-US" sz="2000" dirty="0"/>
              <a:t> is an outcome where the model </a:t>
            </a:r>
            <a:r>
              <a:rPr lang="en-US" sz="2000" i="1" dirty="0"/>
              <a:t>incorrectly</a:t>
            </a:r>
            <a:r>
              <a:rPr lang="en-US" sz="2000" dirty="0"/>
              <a:t> predicts the </a:t>
            </a:r>
            <a:r>
              <a:rPr lang="en-US" sz="2000" i="1" dirty="0"/>
              <a:t>negative</a:t>
            </a:r>
            <a:r>
              <a:rPr lang="en-US" sz="2000" dirty="0"/>
              <a:t> class</a:t>
            </a:r>
          </a:p>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pic>
        <p:nvPicPr>
          <p:cNvPr id="11" name="Picture 10">
            <a:extLst>
              <a:ext uri="{FF2B5EF4-FFF2-40B4-BE49-F238E27FC236}">
                <a16:creationId xmlns:a16="http://schemas.microsoft.com/office/drawing/2014/main" id="{FF29A547-1831-4CAA-8D47-3580897464E0}"/>
              </a:ext>
            </a:extLst>
          </p:cNvPr>
          <p:cNvPicPr>
            <a:picLocks noChangeAspect="1"/>
          </p:cNvPicPr>
          <p:nvPr/>
        </p:nvPicPr>
        <p:blipFill>
          <a:blip r:embed="rId2"/>
          <a:stretch>
            <a:fillRect/>
          </a:stretch>
        </p:blipFill>
        <p:spPr>
          <a:xfrm>
            <a:off x="336050" y="2463767"/>
            <a:ext cx="9537328" cy="4328919"/>
          </a:xfrm>
          <a:prstGeom prst="rect">
            <a:avLst/>
          </a:prstGeom>
        </p:spPr>
      </p:pic>
    </p:spTree>
    <p:extLst>
      <p:ext uri="{BB962C8B-B14F-4D97-AF65-F5344CB8AC3E}">
        <p14:creationId xmlns:p14="http://schemas.microsoft.com/office/powerpoint/2010/main" val="3403678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Classification: Accuracy</a:t>
            </a:r>
          </a:p>
        </p:txBody>
      </p:sp>
      <p:pic>
        <p:nvPicPr>
          <p:cNvPr id="7" name="Picture 6">
            <a:extLst>
              <a:ext uri="{FF2B5EF4-FFF2-40B4-BE49-F238E27FC236}">
                <a16:creationId xmlns:a16="http://schemas.microsoft.com/office/drawing/2014/main" id="{40E5ECA1-B677-4E09-973D-914C03108744}"/>
              </a:ext>
            </a:extLst>
          </p:cNvPr>
          <p:cNvPicPr>
            <a:picLocks noChangeAspect="1"/>
          </p:cNvPicPr>
          <p:nvPr/>
        </p:nvPicPr>
        <p:blipFill>
          <a:blip r:embed="rId2"/>
          <a:stretch>
            <a:fillRect/>
          </a:stretch>
        </p:blipFill>
        <p:spPr>
          <a:xfrm>
            <a:off x="5990091" y="4158860"/>
            <a:ext cx="3476625" cy="504825"/>
          </a:xfrm>
          <a:prstGeom prst="rect">
            <a:avLst/>
          </a:prstGeom>
        </p:spPr>
      </p:pic>
      <p:sp>
        <p:nvSpPr>
          <p:cNvPr id="5" name="TextBox 4">
            <a:extLst>
              <a:ext uri="{FF2B5EF4-FFF2-40B4-BE49-F238E27FC236}">
                <a16:creationId xmlns:a16="http://schemas.microsoft.com/office/drawing/2014/main" id="{77D8AC6C-27BD-416B-BC07-25092567FD53}"/>
              </a:ext>
            </a:extLst>
          </p:cNvPr>
          <p:cNvSpPr txBox="1"/>
          <p:nvPr/>
        </p:nvSpPr>
        <p:spPr>
          <a:xfrm>
            <a:off x="0" y="1184988"/>
            <a:ext cx="5734366" cy="4524315"/>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0.91 Accuracy seems to be great but?</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t>Of the 100 tumor examples, 91 are benign (90 TNs and 1 FP) and 9 are malignant (1 TP and 8 FNs).</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solidFill>
                  <a:srgbClr val="212121"/>
                </a:solidFill>
                <a:latin typeface="Roboto"/>
              </a:rPr>
              <a:t>Of the 91 benign tumors, the model correctly identifies 90 as benign. That's good. However, of the 9 malignant tumors, the model only correctly identifies 1 as malignant—a terrible outcome, as 8 out of 9 malignancies go undiagnosed</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t>A tumor-classifier model that always predicts benign would achieve the exact same accuracy (91/100 correct predictions) </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t>Accuracy alone doesn't tell the full story when you're working with a </a:t>
            </a:r>
            <a:r>
              <a:rPr lang="en-US" sz="1800" b="1" dirty="0"/>
              <a:t>class-imbalanced data set</a:t>
            </a:r>
            <a:r>
              <a:rPr lang="en-US" sz="1800" dirty="0"/>
              <a:t>, like this </a:t>
            </a:r>
          </a:p>
          <a:p>
            <a:pPr fontAlgn="base">
              <a:spcBef>
                <a:spcPct val="50000"/>
              </a:spcBef>
              <a:spcAft>
                <a:spcPct val="0"/>
              </a:spcAft>
              <a:buClr>
                <a:srgbClr val="F0AB00"/>
              </a:buClr>
              <a:buSzPct val="80000"/>
            </a:pPr>
            <a:endParaRPr lang="en-US" sz="1600" kern="0" dirty="0">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652DB829-9DBE-4B11-9206-53C5892D0DB0}"/>
              </a:ext>
            </a:extLst>
          </p:cNvPr>
          <p:cNvPicPr>
            <a:picLocks noChangeAspect="1"/>
          </p:cNvPicPr>
          <p:nvPr/>
        </p:nvPicPr>
        <p:blipFill>
          <a:blip r:embed="rId3"/>
          <a:stretch>
            <a:fillRect/>
          </a:stretch>
        </p:blipFill>
        <p:spPr>
          <a:xfrm>
            <a:off x="5990091" y="645505"/>
            <a:ext cx="5962650" cy="3371850"/>
          </a:xfrm>
          <a:prstGeom prst="rect">
            <a:avLst/>
          </a:prstGeom>
        </p:spPr>
      </p:pic>
    </p:spTree>
    <p:extLst>
      <p:ext uri="{BB962C8B-B14F-4D97-AF65-F5344CB8AC3E}">
        <p14:creationId xmlns:p14="http://schemas.microsoft.com/office/powerpoint/2010/main" val="1823527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364042" y="494669"/>
            <a:ext cx="11186476" cy="369332"/>
          </a:xfrm>
        </p:spPr>
        <p:txBody>
          <a:bodyPr/>
          <a:lstStyle/>
          <a:p>
            <a:r>
              <a:rPr lang="en-US" dirty="0"/>
              <a:t>Artificial Intelligence</a:t>
            </a:r>
          </a:p>
        </p:txBody>
      </p:sp>
      <p:pic>
        <p:nvPicPr>
          <p:cNvPr id="2" name="Picture 1">
            <a:extLst>
              <a:ext uri="{FF2B5EF4-FFF2-40B4-BE49-F238E27FC236}">
                <a16:creationId xmlns:a16="http://schemas.microsoft.com/office/drawing/2014/main" id="{F28A0595-C78C-4005-9EAA-1D8DC8C6987F}"/>
              </a:ext>
            </a:extLst>
          </p:cNvPr>
          <p:cNvPicPr>
            <a:picLocks noChangeAspect="1"/>
          </p:cNvPicPr>
          <p:nvPr/>
        </p:nvPicPr>
        <p:blipFill>
          <a:blip r:embed="rId2"/>
          <a:stretch>
            <a:fillRect/>
          </a:stretch>
        </p:blipFill>
        <p:spPr>
          <a:xfrm>
            <a:off x="4534678" y="995363"/>
            <a:ext cx="7567776" cy="4565683"/>
          </a:xfrm>
          <a:prstGeom prst="rect">
            <a:avLst/>
          </a:prstGeom>
        </p:spPr>
      </p:pic>
      <p:sp>
        <p:nvSpPr>
          <p:cNvPr id="4" name="TextBox 3">
            <a:extLst>
              <a:ext uri="{FF2B5EF4-FFF2-40B4-BE49-F238E27FC236}">
                <a16:creationId xmlns:a16="http://schemas.microsoft.com/office/drawing/2014/main" id="{52145012-41F4-48E1-9EA5-1EC297780993}"/>
              </a:ext>
            </a:extLst>
          </p:cNvPr>
          <p:cNvSpPr txBox="1"/>
          <p:nvPr/>
        </p:nvSpPr>
        <p:spPr>
          <a:xfrm>
            <a:off x="195944" y="1296954"/>
            <a:ext cx="4338734" cy="5170646"/>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q"/>
            </a:pPr>
            <a:r>
              <a:rPr lang="en-US" sz="1600" b="1" dirty="0"/>
              <a:t>Artificial intelligence </a:t>
            </a:r>
            <a:r>
              <a:rPr lang="en-US" sz="1600" dirty="0"/>
              <a:t>is any computer program that does something smart. It can be a stack of a complex statistical model or if-then statements. Examples enemies in Computer Games, IBM’s Deep Blue,</a:t>
            </a:r>
          </a:p>
          <a:p>
            <a:pPr marL="285750" indent="-285750" fontAlgn="base">
              <a:spcBef>
                <a:spcPct val="50000"/>
              </a:spcBef>
              <a:spcAft>
                <a:spcPct val="0"/>
              </a:spcAft>
              <a:buClr>
                <a:srgbClr val="F0AB00"/>
              </a:buClr>
              <a:buSzPct val="80000"/>
              <a:buFont typeface="Wingdings" panose="05000000000000000000" pitchFamily="2" charset="2"/>
              <a:buChar char="q"/>
            </a:pPr>
            <a:endParaRPr lang="en-US" sz="1600" b="1" dirty="0"/>
          </a:p>
          <a:p>
            <a:pPr marL="285750" indent="-285750" fontAlgn="base">
              <a:spcBef>
                <a:spcPct val="50000"/>
              </a:spcBef>
              <a:spcAft>
                <a:spcPct val="0"/>
              </a:spcAft>
              <a:buClr>
                <a:srgbClr val="F0AB00"/>
              </a:buClr>
              <a:buSzPct val="80000"/>
              <a:buFont typeface="Wingdings" panose="05000000000000000000" pitchFamily="2" charset="2"/>
              <a:buChar char="q"/>
            </a:pPr>
            <a:r>
              <a:rPr lang="en-US" sz="1600" b="1" dirty="0"/>
              <a:t>Machine learning</a:t>
            </a:r>
            <a:r>
              <a:rPr lang="en-US" sz="1600" dirty="0"/>
              <a:t> is a subset of AI. The theory is simple, machines take data and ‘learn’ for themselves. It is currently the most promising tool in the AI pool for businesses. Example: Prediction house prices or predict which customers will default on loan</a:t>
            </a:r>
          </a:p>
          <a:p>
            <a:pPr fontAlgn="base">
              <a:spcBef>
                <a:spcPct val="50000"/>
              </a:spcBef>
              <a:spcAft>
                <a:spcPct val="0"/>
              </a:spcAft>
              <a:buClr>
                <a:srgbClr val="F0AB00"/>
              </a:buClr>
              <a:buSzPct val="80000"/>
            </a:pPr>
            <a:endParaRPr lang="en-US" sz="1600" dirty="0"/>
          </a:p>
          <a:p>
            <a:pPr marL="285750" indent="-285750" fontAlgn="base">
              <a:spcBef>
                <a:spcPct val="50000"/>
              </a:spcBef>
              <a:spcAft>
                <a:spcPct val="0"/>
              </a:spcAft>
              <a:buClr>
                <a:srgbClr val="F0AB00"/>
              </a:buClr>
              <a:buSzPct val="80000"/>
              <a:buFont typeface="Wingdings" panose="05000000000000000000" pitchFamily="2" charset="2"/>
              <a:buChar char="q"/>
            </a:pPr>
            <a:r>
              <a:rPr lang="en-US" sz="1600" b="1" dirty="0"/>
              <a:t>Deep learning </a:t>
            </a:r>
            <a:r>
              <a:rPr lang="en-US" sz="1600" dirty="0"/>
              <a:t>is a subset of machine learning. Deep artificial neural networks are a set of algorithms reaching new levels of accuracy for many important problems, such as image recognition, sound recognition, recommender systems, etc.. </a:t>
            </a:r>
          </a:p>
        </p:txBody>
      </p:sp>
    </p:spTree>
    <p:extLst>
      <p:ext uri="{BB962C8B-B14F-4D97-AF65-F5344CB8AC3E}">
        <p14:creationId xmlns:p14="http://schemas.microsoft.com/office/powerpoint/2010/main" val="1438433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Classification: Precision and Recall</a:t>
            </a:r>
          </a:p>
        </p:txBody>
      </p:sp>
      <p:sp>
        <p:nvSpPr>
          <p:cNvPr id="5" name="TextBox 4">
            <a:extLst>
              <a:ext uri="{FF2B5EF4-FFF2-40B4-BE49-F238E27FC236}">
                <a16:creationId xmlns:a16="http://schemas.microsoft.com/office/drawing/2014/main" id="{77D8AC6C-27BD-416B-BC07-25092567FD53}"/>
              </a:ext>
            </a:extLst>
          </p:cNvPr>
          <p:cNvSpPr txBox="1"/>
          <p:nvPr/>
        </p:nvSpPr>
        <p:spPr>
          <a:xfrm>
            <a:off x="504001" y="932230"/>
            <a:ext cx="11299372"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dirty="0"/>
              <a:t>Precision</a:t>
            </a:r>
            <a:r>
              <a:rPr lang="en-US" sz="1800" dirty="0"/>
              <a:t> attempts to answer the following question: What proportion of positive identifications was actually correct?</a:t>
            </a:r>
            <a:endParaRPr lang="en-US" sz="1800" kern="0" dirty="0">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735743D6-61CF-4D97-B81C-56EC65EE2A1E}"/>
              </a:ext>
            </a:extLst>
          </p:cNvPr>
          <p:cNvSpPr/>
          <p:nvPr/>
        </p:nvSpPr>
        <p:spPr>
          <a:xfrm>
            <a:off x="504001" y="3915884"/>
            <a:ext cx="11299372" cy="369332"/>
          </a:xfrm>
          <a:prstGeom prst="rect">
            <a:avLst/>
          </a:prstGeom>
        </p:spPr>
        <p:txBody>
          <a:bodyPr wrap="square">
            <a:spAutoFit/>
          </a:bodyPr>
          <a:lstStyle/>
          <a:p>
            <a:r>
              <a:rPr lang="en-US" sz="1800" b="1" dirty="0">
                <a:solidFill>
                  <a:srgbClr val="212121"/>
                </a:solidFill>
                <a:latin typeface="Roboto"/>
              </a:rPr>
              <a:t>Recall</a:t>
            </a:r>
            <a:r>
              <a:rPr lang="en-US" sz="1800" dirty="0">
                <a:solidFill>
                  <a:srgbClr val="212121"/>
                </a:solidFill>
                <a:latin typeface="Roboto"/>
              </a:rPr>
              <a:t> attempts to answer the following question: What</a:t>
            </a:r>
            <a:r>
              <a:rPr lang="en-US" sz="1800" dirty="0"/>
              <a:t> proportion of actual positives was identified correctly?</a:t>
            </a:r>
          </a:p>
        </p:txBody>
      </p:sp>
      <p:pic>
        <p:nvPicPr>
          <p:cNvPr id="8" name="Picture 7">
            <a:extLst>
              <a:ext uri="{FF2B5EF4-FFF2-40B4-BE49-F238E27FC236}">
                <a16:creationId xmlns:a16="http://schemas.microsoft.com/office/drawing/2014/main" id="{C73F1CA8-01BB-47AD-BBAC-E4F511BF474A}"/>
              </a:ext>
            </a:extLst>
          </p:cNvPr>
          <p:cNvPicPr>
            <a:picLocks noChangeAspect="1"/>
          </p:cNvPicPr>
          <p:nvPr/>
        </p:nvPicPr>
        <p:blipFill>
          <a:blip r:embed="rId2"/>
          <a:stretch>
            <a:fillRect/>
          </a:stretch>
        </p:blipFill>
        <p:spPr>
          <a:xfrm>
            <a:off x="549876" y="4507658"/>
            <a:ext cx="7791450" cy="2190750"/>
          </a:xfrm>
          <a:prstGeom prst="rect">
            <a:avLst/>
          </a:prstGeom>
        </p:spPr>
      </p:pic>
      <p:pic>
        <p:nvPicPr>
          <p:cNvPr id="10" name="Picture 9">
            <a:extLst>
              <a:ext uri="{FF2B5EF4-FFF2-40B4-BE49-F238E27FC236}">
                <a16:creationId xmlns:a16="http://schemas.microsoft.com/office/drawing/2014/main" id="{26D9271B-5FBE-4A24-BE80-EBE34E0EBA78}"/>
              </a:ext>
            </a:extLst>
          </p:cNvPr>
          <p:cNvPicPr>
            <a:picLocks noChangeAspect="1"/>
          </p:cNvPicPr>
          <p:nvPr/>
        </p:nvPicPr>
        <p:blipFill>
          <a:blip r:embed="rId3"/>
          <a:stretch>
            <a:fillRect/>
          </a:stretch>
        </p:blipFill>
        <p:spPr>
          <a:xfrm>
            <a:off x="840176" y="1683667"/>
            <a:ext cx="7734300" cy="2009775"/>
          </a:xfrm>
          <a:prstGeom prst="rect">
            <a:avLst/>
          </a:prstGeom>
        </p:spPr>
      </p:pic>
    </p:spTree>
    <p:extLst>
      <p:ext uri="{BB962C8B-B14F-4D97-AF65-F5344CB8AC3E}">
        <p14:creationId xmlns:p14="http://schemas.microsoft.com/office/powerpoint/2010/main" val="2515654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BD9118-44E2-4AAD-AFA9-30D4C3A71800}"/>
              </a:ext>
            </a:extLst>
          </p:cNvPr>
          <p:cNvSpPr>
            <a:spLocks noGrp="1"/>
          </p:cNvSpPr>
          <p:nvPr>
            <p:ph type="title"/>
          </p:nvPr>
        </p:nvSpPr>
        <p:spPr/>
        <p:txBody>
          <a:bodyPr/>
          <a:lstStyle/>
          <a:p>
            <a:r>
              <a:rPr lang="en-US" dirty="0"/>
              <a:t>Precision and Recall : Which Metric to choose</a:t>
            </a:r>
          </a:p>
        </p:txBody>
      </p:sp>
      <p:sp>
        <p:nvSpPr>
          <p:cNvPr id="7" name="TextBox 6">
            <a:extLst>
              <a:ext uri="{FF2B5EF4-FFF2-40B4-BE49-F238E27FC236}">
                <a16:creationId xmlns:a16="http://schemas.microsoft.com/office/drawing/2014/main" id="{8B0C626C-41FE-4B0F-91AC-23C13437EAE0}"/>
              </a:ext>
            </a:extLst>
          </p:cNvPr>
          <p:cNvSpPr txBox="1"/>
          <p:nvPr/>
        </p:nvSpPr>
        <p:spPr>
          <a:xfrm>
            <a:off x="256350" y="1811628"/>
            <a:ext cx="11831068" cy="457048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Example 1</a:t>
            </a:r>
            <a:r>
              <a:rPr lang="en-US" sz="1800" kern="0" dirty="0">
                <a:ea typeface="Arial Unicode MS" pitchFamily="34" charset="-128"/>
                <a:cs typeface="Arial Unicode MS" pitchFamily="34" charset="-128"/>
              </a:rPr>
              <a:t>: A medical company is doing diagnosis for cancer and building predictive  model.  </a:t>
            </a:r>
          </a:p>
          <a:p>
            <a:pPr algn="just"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0: Patient do not have cancer</a:t>
            </a:r>
          </a:p>
          <a:p>
            <a:pPr algn="just"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 Patient has cancer</a:t>
            </a:r>
          </a:p>
          <a:p>
            <a:pPr algn="just"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Since more than 99%  of people who undergo such test will belong to class 0, we cannot rely on accuracy score.  A patient who has cancer but is predicted by model as not having cancer(False Negative) is a serious medical lapse which needs to be minimized. Recall is suitable metric here as it has FN in denominator and aims to minimize the same</a:t>
            </a:r>
          </a:p>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Example 2</a:t>
            </a:r>
            <a:r>
              <a:rPr lang="en-US" sz="1800" kern="0" dirty="0">
                <a:ea typeface="Arial Unicode MS" pitchFamily="34" charset="-128"/>
                <a:cs typeface="Arial Unicode MS" pitchFamily="34" charset="-128"/>
              </a:rPr>
              <a:t>: A video search engine is deploying a predictive  model to classify a video safe for children</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0: Video is not safe</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 Video is safe</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Majority  of videos are safe so in  such cases  its important that  our model accurately detects unsafe videos belonging to class 0. A video which is unsafe but marked as safe (False Positive) can have serious business  consequences hence Precision should be used as metric which aims to minimize False Positives. </a:t>
            </a:r>
          </a:p>
        </p:txBody>
      </p:sp>
      <p:pic>
        <p:nvPicPr>
          <p:cNvPr id="9" name="Picture 8">
            <a:extLst>
              <a:ext uri="{FF2B5EF4-FFF2-40B4-BE49-F238E27FC236}">
                <a16:creationId xmlns:a16="http://schemas.microsoft.com/office/drawing/2014/main" id="{6142E255-A057-47B0-9EC4-A47EA7E70BF1}"/>
              </a:ext>
            </a:extLst>
          </p:cNvPr>
          <p:cNvPicPr>
            <a:picLocks noChangeAspect="1"/>
          </p:cNvPicPr>
          <p:nvPr/>
        </p:nvPicPr>
        <p:blipFill>
          <a:blip r:embed="rId2"/>
          <a:stretch>
            <a:fillRect/>
          </a:stretch>
        </p:blipFill>
        <p:spPr>
          <a:xfrm>
            <a:off x="2812628" y="873332"/>
            <a:ext cx="1885950" cy="647700"/>
          </a:xfrm>
          <a:prstGeom prst="rect">
            <a:avLst/>
          </a:prstGeom>
        </p:spPr>
      </p:pic>
      <p:pic>
        <p:nvPicPr>
          <p:cNvPr id="10" name="Picture 9">
            <a:extLst>
              <a:ext uri="{FF2B5EF4-FFF2-40B4-BE49-F238E27FC236}">
                <a16:creationId xmlns:a16="http://schemas.microsoft.com/office/drawing/2014/main" id="{301BD2CC-1836-4346-A54A-B584ADCBC8DB}"/>
              </a:ext>
            </a:extLst>
          </p:cNvPr>
          <p:cNvPicPr>
            <a:picLocks noChangeAspect="1"/>
          </p:cNvPicPr>
          <p:nvPr/>
        </p:nvPicPr>
        <p:blipFill>
          <a:blip r:embed="rId3"/>
          <a:stretch>
            <a:fillRect/>
          </a:stretch>
        </p:blipFill>
        <p:spPr>
          <a:xfrm>
            <a:off x="251369" y="994817"/>
            <a:ext cx="2066925" cy="647700"/>
          </a:xfrm>
          <a:prstGeom prst="rect">
            <a:avLst/>
          </a:prstGeom>
        </p:spPr>
      </p:pic>
    </p:spTree>
    <p:extLst>
      <p:ext uri="{BB962C8B-B14F-4D97-AF65-F5344CB8AC3E}">
        <p14:creationId xmlns:p14="http://schemas.microsoft.com/office/powerpoint/2010/main" val="1110769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2F82CA-18B2-436F-96DD-34641B187F3E}"/>
              </a:ext>
            </a:extLst>
          </p:cNvPr>
          <p:cNvPicPr>
            <a:picLocks noChangeAspect="1"/>
          </p:cNvPicPr>
          <p:nvPr/>
        </p:nvPicPr>
        <p:blipFill>
          <a:blip r:embed="rId2"/>
          <a:stretch>
            <a:fillRect/>
          </a:stretch>
        </p:blipFill>
        <p:spPr>
          <a:xfrm>
            <a:off x="354563" y="871663"/>
            <a:ext cx="10095786" cy="5114674"/>
          </a:xfrm>
          <a:prstGeom prst="rect">
            <a:avLst/>
          </a:prstGeom>
        </p:spPr>
      </p:pic>
    </p:spTree>
    <p:extLst>
      <p:ext uri="{BB962C8B-B14F-4D97-AF65-F5344CB8AC3E}">
        <p14:creationId xmlns:p14="http://schemas.microsoft.com/office/powerpoint/2010/main" val="3513006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79FFEF-0960-4E3A-8507-02F6E63ECD41}"/>
              </a:ext>
            </a:extLst>
          </p:cNvPr>
          <p:cNvPicPr>
            <a:picLocks noChangeAspect="1"/>
          </p:cNvPicPr>
          <p:nvPr/>
        </p:nvPicPr>
        <p:blipFill>
          <a:blip r:embed="rId2"/>
          <a:stretch>
            <a:fillRect/>
          </a:stretch>
        </p:blipFill>
        <p:spPr>
          <a:xfrm>
            <a:off x="233266" y="326670"/>
            <a:ext cx="10073400" cy="5260909"/>
          </a:xfrm>
          <a:prstGeom prst="rect">
            <a:avLst/>
          </a:prstGeom>
        </p:spPr>
      </p:pic>
    </p:spTree>
    <p:extLst>
      <p:ext uri="{BB962C8B-B14F-4D97-AF65-F5344CB8AC3E}">
        <p14:creationId xmlns:p14="http://schemas.microsoft.com/office/powerpoint/2010/main" val="532619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4160C-99DD-4E21-9BBA-4FA09DBF7C0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80D3175-4C02-45D4-8658-D2E50F0C6024}"/>
              </a:ext>
            </a:extLst>
          </p:cNvPr>
          <p:cNvPicPr>
            <a:picLocks noChangeAspect="1"/>
          </p:cNvPicPr>
          <p:nvPr/>
        </p:nvPicPr>
        <p:blipFill>
          <a:blip r:embed="rId2"/>
          <a:stretch>
            <a:fillRect/>
          </a:stretch>
        </p:blipFill>
        <p:spPr>
          <a:xfrm>
            <a:off x="-1" y="455485"/>
            <a:ext cx="12195175" cy="5947030"/>
          </a:xfrm>
          <a:prstGeom prst="rect">
            <a:avLst/>
          </a:prstGeom>
        </p:spPr>
      </p:pic>
    </p:spTree>
    <p:extLst>
      <p:ext uri="{BB962C8B-B14F-4D97-AF65-F5344CB8AC3E}">
        <p14:creationId xmlns:p14="http://schemas.microsoft.com/office/powerpoint/2010/main" val="99116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66314-5D31-4614-9D66-7753FEDD6579}"/>
              </a:ext>
            </a:extLst>
          </p:cNvPr>
          <p:cNvPicPr>
            <a:picLocks noChangeAspect="1"/>
          </p:cNvPicPr>
          <p:nvPr/>
        </p:nvPicPr>
        <p:blipFill>
          <a:blip r:embed="rId2"/>
          <a:stretch>
            <a:fillRect/>
          </a:stretch>
        </p:blipFill>
        <p:spPr>
          <a:xfrm>
            <a:off x="270587" y="480495"/>
            <a:ext cx="10077125" cy="5198085"/>
          </a:xfrm>
          <a:prstGeom prst="rect">
            <a:avLst/>
          </a:prstGeom>
        </p:spPr>
      </p:pic>
      <p:pic>
        <p:nvPicPr>
          <p:cNvPr id="5" name="Picture 4">
            <a:extLst>
              <a:ext uri="{FF2B5EF4-FFF2-40B4-BE49-F238E27FC236}">
                <a16:creationId xmlns:a16="http://schemas.microsoft.com/office/drawing/2014/main" id="{55F89C50-DB28-42F8-9A2E-A05EFE80F2DD}"/>
              </a:ext>
            </a:extLst>
          </p:cNvPr>
          <p:cNvPicPr>
            <a:picLocks noChangeAspect="1"/>
          </p:cNvPicPr>
          <p:nvPr/>
        </p:nvPicPr>
        <p:blipFill>
          <a:blip r:embed="rId3"/>
          <a:stretch>
            <a:fillRect/>
          </a:stretch>
        </p:blipFill>
        <p:spPr>
          <a:xfrm>
            <a:off x="234949" y="204787"/>
            <a:ext cx="11725275" cy="6448425"/>
          </a:xfrm>
          <a:prstGeom prst="rect">
            <a:avLst/>
          </a:prstGeom>
        </p:spPr>
      </p:pic>
    </p:spTree>
    <p:extLst>
      <p:ext uri="{BB962C8B-B14F-4D97-AF65-F5344CB8AC3E}">
        <p14:creationId xmlns:p14="http://schemas.microsoft.com/office/powerpoint/2010/main" val="716837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0C667-29A6-411B-9D2D-5955003BFA54}"/>
              </a:ext>
            </a:extLst>
          </p:cNvPr>
          <p:cNvPicPr>
            <a:picLocks noChangeAspect="1"/>
          </p:cNvPicPr>
          <p:nvPr/>
        </p:nvPicPr>
        <p:blipFill>
          <a:blip r:embed="rId2"/>
          <a:stretch>
            <a:fillRect/>
          </a:stretch>
        </p:blipFill>
        <p:spPr>
          <a:xfrm>
            <a:off x="1212980" y="968275"/>
            <a:ext cx="9418896" cy="4921449"/>
          </a:xfrm>
          <a:prstGeom prst="rect">
            <a:avLst/>
          </a:prstGeom>
        </p:spPr>
      </p:pic>
    </p:spTree>
    <p:extLst>
      <p:ext uri="{BB962C8B-B14F-4D97-AF65-F5344CB8AC3E}">
        <p14:creationId xmlns:p14="http://schemas.microsoft.com/office/powerpoint/2010/main" val="1558768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bwMode="gray">
          <a:xfrm>
            <a:off x="2904300" y="2451747"/>
            <a:ext cx="5593588" cy="923116"/>
          </a:xfrm>
        </p:spPr>
        <p:txBody>
          <a:bodyPr/>
          <a:lstStyle/>
          <a:p>
            <a:r>
              <a:rPr lang="en-US" dirty="0"/>
              <a:t>Thank you.</a:t>
            </a:r>
          </a:p>
        </p:txBody>
      </p:sp>
      <p:pic>
        <p:nvPicPr>
          <p:cNvPr id="3" name="Picture 2">
            <a:extLst>
              <a:ext uri="{FF2B5EF4-FFF2-40B4-BE49-F238E27FC236}">
                <a16:creationId xmlns:a16="http://schemas.microsoft.com/office/drawing/2014/main" id="{C0F9CBE8-6242-4B78-B2EB-44743CA8FAE6}"/>
              </a:ext>
            </a:extLst>
          </p:cNvPr>
          <p:cNvPicPr>
            <a:picLocks noChangeAspect="1"/>
          </p:cNvPicPr>
          <p:nvPr/>
        </p:nvPicPr>
        <p:blipFill>
          <a:blip r:embed="rId2"/>
          <a:stretch>
            <a:fillRect/>
          </a:stretch>
        </p:blipFill>
        <p:spPr>
          <a:xfrm>
            <a:off x="30162" y="185737"/>
            <a:ext cx="12134850" cy="6486525"/>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EA2D81-6143-496A-9038-67D7F400D7E1}"/>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9BAB24F0-461D-466F-AD55-A61CE76AE07E}"/>
              </a:ext>
            </a:extLst>
          </p:cNvPr>
          <p:cNvSpPr>
            <a:spLocks noGrp="1"/>
          </p:cNvSpPr>
          <p:nvPr>
            <p:ph type="ctrTitle"/>
          </p:nvPr>
        </p:nvSpPr>
        <p:spPr/>
        <p:txBody>
          <a:bodyPr/>
          <a:lstStyle/>
          <a:p>
            <a:endParaRPr lang="en-US"/>
          </a:p>
        </p:txBody>
      </p:sp>
      <p:pic>
        <p:nvPicPr>
          <p:cNvPr id="4" name="Picture 3">
            <a:extLst>
              <a:ext uri="{FF2B5EF4-FFF2-40B4-BE49-F238E27FC236}">
                <a16:creationId xmlns:a16="http://schemas.microsoft.com/office/drawing/2014/main" id="{995CB283-7970-4470-A28D-236519E982A8}"/>
              </a:ext>
            </a:extLst>
          </p:cNvPr>
          <p:cNvPicPr>
            <a:picLocks noChangeAspect="1"/>
          </p:cNvPicPr>
          <p:nvPr/>
        </p:nvPicPr>
        <p:blipFill>
          <a:blip r:embed="rId2"/>
          <a:stretch>
            <a:fillRect/>
          </a:stretch>
        </p:blipFill>
        <p:spPr>
          <a:xfrm>
            <a:off x="15874" y="95250"/>
            <a:ext cx="12163425" cy="6667500"/>
          </a:xfrm>
          <a:prstGeom prst="rect">
            <a:avLst/>
          </a:prstGeom>
        </p:spPr>
      </p:pic>
    </p:spTree>
    <p:extLst>
      <p:ext uri="{BB962C8B-B14F-4D97-AF65-F5344CB8AC3E}">
        <p14:creationId xmlns:p14="http://schemas.microsoft.com/office/powerpoint/2010/main" val="3244828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1C75D4-EE07-4766-A38E-E93AEDB04DB7}"/>
              </a:ext>
            </a:extLst>
          </p:cNvPr>
          <p:cNvPicPr>
            <a:picLocks noChangeAspect="1"/>
          </p:cNvPicPr>
          <p:nvPr/>
        </p:nvPicPr>
        <p:blipFill>
          <a:blip r:embed="rId2"/>
          <a:stretch>
            <a:fillRect/>
          </a:stretch>
        </p:blipFill>
        <p:spPr>
          <a:xfrm>
            <a:off x="130628" y="154820"/>
            <a:ext cx="9204292" cy="5628409"/>
          </a:xfrm>
          <a:prstGeom prst="rect">
            <a:avLst/>
          </a:prstGeom>
        </p:spPr>
      </p:pic>
      <p:sp>
        <p:nvSpPr>
          <p:cNvPr id="5" name="Rectangle 4">
            <a:extLst>
              <a:ext uri="{FF2B5EF4-FFF2-40B4-BE49-F238E27FC236}">
                <a16:creationId xmlns:a16="http://schemas.microsoft.com/office/drawing/2014/main" id="{7E6D105F-3FFA-45B9-99B9-928F93BB76ED}"/>
              </a:ext>
            </a:extLst>
          </p:cNvPr>
          <p:cNvSpPr/>
          <p:nvPr/>
        </p:nvSpPr>
        <p:spPr>
          <a:xfrm>
            <a:off x="297056" y="5783229"/>
            <a:ext cx="11683449" cy="415498"/>
          </a:xfrm>
          <a:prstGeom prst="rect">
            <a:avLst/>
          </a:prstGeom>
        </p:spPr>
        <p:txBody>
          <a:bodyPr wrap="square">
            <a:spAutoFit/>
          </a:bodyPr>
          <a:lstStyle/>
          <a:p>
            <a:r>
              <a:rPr lang="en-US" dirty="0"/>
              <a:t>https://www.udemy.com/machinelearning/learn/v4/t/lecture/6760386?start=0</a:t>
            </a:r>
          </a:p>
        </p:txBody>
      </p:sp>
    </p:spTree>
    <p:extLst>
      <p:ext uri="{BB962C8B-B14F-4D97-AF65-F5344CB8AC3E}">
        <p14:creationId xmlns:p14="http://schemas.microsoft.com/office/powerpoint/2010/main" val="997768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Use Cases: Examples from Kaggle competition</a:t>
            </a:r>
          </a:p>
        </p:txBody>
      </p:sp>
      <p:sp>
        <p:nvSpPr>
          <p:cNvPr id="3" name="Rectangle 2"/>
          <p:cNvSpPr/>
          <p:nvPr/>
        </p:nvSpPr>
        <p:spPr>
          <a:xfrm>
            <a:off x="252074" y="1196853"/>
            <a:ext cx="11317044" cy="5586145"/>
          </a:xfrm>
          <a:prstGeom prst="rect">
            <a:avLst/>
          </a:prstGeom>
        </p:spPr>
        <p:txBody>
          <a:bodyPr wrap="square">
            <a:spAutoFit/>
          </a:bodyPr>
          <a:lstStyle/>
          <a:p>
            <a:pPr marL="342900" indent="-342900">
              <a:buFont typeface="Wingdings" panose="05000000000000000000" pitchFamily="2" charset="2"/>
              <a:buChar char="Ø"/>
            </a:pPr>
            <a:r>
              <a:rPr lang="en-US" dirty="0"/>
              <a:t>Analyze a Google Merchandise Store customer dataset to predict revenue per customer using online logs from Google Analytics data  </a:t>
            </a:r>
            <a:r>
              <a:rPr lang="en-US" dirty="0" err="1">
                <a:hlinkClick r:id="rId2"/>
              </a:rPr>
              <a:t>ga</a:t>
            </a:r>
            <a:r>
              <a:rPr lang="en-US" dirty="0">
                <a:hlinkClick r:id="rId2"/>
              </a:rPr>
              <a:t>-customer-revenue-prediction</a:t>
            </a:r>
            <a:endParaRPr lang="en-US" dirty="0"/>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 Build a model that predicts the probability that a driver will initiate an auto insurance claim in the next year.  </a:t>
            </a:r>
            <a:r>
              <a:rPr lang="en-US" dirty="0">
                <a:hlinkClick r:id="rId3"/>
              </a:rPr>
              <a:t>safe-driver-prediction</a:t>
            </a:r>
            <a:endParaRPr lang="en-US" dirty="0"/>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 Predict  repayment abilities for clients with </a:t>
            </a:r>
            <a:r>
              <a:rPr lang="en-US" dirty="0" err="1"/>
              <a:t>i</a:t>
            </a:r>
            <a:r>
              <a:rPr lang="fr-FR" dirty="0"/>
              <a:t>nsufficient or non-existent crédit histories. </a:t>
            </a:r>
            <a:r>
              <a:rPr lang="en-US" dirty="0">
                <a:solidFill>
                  <a:srgbClr val="484848"/>
                </a:solidFill>
                <a:latin typeface="medium-content-serif-font"/>
                <a:hlinkClick r:id="rId4"/>
              </a:rPr>
              <a:t>home-credit-default-risk</a:t>
            </a:r>
            <a:endParaRPr lang="en-US" dirty="0">
              <a:solidFill>
                <a:srgbClr val="484848"/>
              </a:solidFill>
              <a:latin typeface="medium-content-serif-font"/>
            </a:endParaRPr>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Build a model that detects all ships in satellite images as quickly as possible. Shipping traffic is growing fast. More ships increase the chances of infractions at sea like environmentally devastating ship accidents, piracy, illegal fishing, drug trafficking, and illegal cargo movement. </a:t>
            </a:r>
            <a:r>
              <a:rPr lang="en-US" dirty="0">
                <a:hlinkClick r:id="rId5"/>
              </a:rPr>
              <a:t>airbus-ship-detection</a:t>
            </a:r>
            <a:endParaRPr lang="en-US" dirty="0"/>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Using News to Predict Stock Movements: </a:t>
            </a:r>
            <a:r>
              <a:rPr lang="en-US" dirty="0">
                <a:hlinkClick r:id="rId6"/>
              </a:rPr>
              <a:t>two-sigma-financial-news</a:t>
            </a:r>
            <a:endParaRPr lang="en-US" dirty="0"/>
          </a:p>
          <a:p>
            <a:endParaRPr lang="en-US" dirty="0">
              <a:solidFill>
                <a:srgbClr val="484848"/>
              </a:solidFill>
              <a:latin typeface="medium-content-serif-font"/>
            </a:endParaRPr>
          </a:p>
          <a:p>
            <a:endParaRPr lang="en-US" dirty="0">
              <a:solidFill>
                <a:srgbClr val="484848"/>
              </a:solidFill>
              <a:latin typeface="medium-content-serif-font"/>
            </a:endParaRPr>
          </a:p>
        </p:txBody>
      </p:sp>
    </p:spTree>
    <p:extLst>
      <p:ext uri="{BB962C8B-B14F-4D97-AF65-F5344CB8AC3E}">
        <p14:creationId xmlns:p14="http://schemas.microsoft.com/office/powerpoint/2010/main" val="2909484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EF953-AD14-4B86-BBA8-C4834F0A6070}"/>
              </a:ext>
            </a:extLst>
          </p:cNvPr>
          <p:cNvPicPr>
            <a:picLocks noChangeAspect="1"/>
          </p:cNvPicPr>
          <p:nvPr/>
        </p:nvPicPr>
        <p:blipFill>
          <a:blip r:embed="rId2"/>
          <a:stretch>
            <a:fillRect/>
          </a:stretch>
        </p:blipFill>
        <p:spPr>
          <a:xfrm>
            <a:off x="-1" y="338442"/>
            <a:ext cx="12195175" cy="6181116"/>
          </a:xfrm>
          <a:prstGeom prst="rect">
            <a:avLst/>
          </a:prstGeom>
        </p:spPr>
      </p:pic>
    </p:spTree>
    <p:extLst>
      <p:ext uri="{BB962C8B-B14F-4D97-AF65-F5344CB8AC3E}">
        <p14:creationId xmlns:p14="http://schemas.microsoft.com/office/powerpoint/2010/main" val="3791178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A3306A-4BBA-4BA2-B1E4-3ADCEFF47477}"/>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FAD9867-2CE5-44F9-A9B8-5FE84D7CED81}"/>
              </a:ext>
            </a:extLst>
          </p:cNvPr>
          <p:cNvSpPr>
            <a:spLocks noGrp="1"/>
          </p:cNvSpPr>
          <p:nvPr>
            <p:ph type="ctrTitle"/>
          </p:nvPr>
        </p:nvSpPr>
        <p:spPr/>
        <p:txBody>
          <a:bodyPr/>
          <a:lstStyle/>
          <a:p>
            <a:endParaRPr lang="en-US"/>
          </a:p>
        </p:txBody>
      </p:sp>
      <p:pic>
        <p:nvPicPr>
          <p:cNvPr id="4" name="Picture 3">
            <a:extLst>
              <a:ext uri="{FF2B5EF4-FFF2-40B4-BE49-F238E27FC236}">
                <a16:creationId xmlns:a16="http://schemas.microsoft.com/office/drawing/2014/main" id="{C047D1DB-2A37-46CD-9528-55618D4283AF}"/>
              </a:ext>
            </a:extLst>
          </p:cNvPr>
          <p:cNvPicPr>
            <a:picLocks noChangeAspect="1"/>
          </p:cNvPicPr>
          <p:nvPr/>
        </p:nvPicPr>
        <p:blipFill>
          <a:blip r:embed="rId2"/>
          <a:stretch>
            <a:fillRect/>
          </a:stretch>
        </p:blipFill>
        <p:spPr>
          <a:xfrm>
            <a:off x="-1" y="123192"/>
            <a:ext cx="12195175" cy="6611615"/>
          </a:xfrm>
          <a:prstGeom prst="rect">
            <a:avLst/>
          </a:prstGeom>
        </p:spPr>
      </p:pic>
    </p:spTree>
    <p:extLst>
      <p:ext uri="{BB962C8B-B14F-4D97-AF65-F5344CB8AC3E}">
        <p14:creationId xmlns:p14="http://schemas.microsoft.com/office/powerpoint/2010/main" val="2564886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A79287-863C-4A1A-8C93-2BFAC30D8026}"/>
              </a:ext>
            </a:extLst>
          </p:cNvPr>
          <p:cNvPicPr>
            <a:picLocks noChangeAspect="1"/>
          </p:cNvPicPr>
          <p:nvPr/>
        </p:nvPicPr>
        <p:blipFill>
          <a:blip r:embed="rId2"/>
          <a:stretch>
            <a:fillRect/>
          </a:stretch>
        </p:blipFill>
        <p:spPr>
          <a:xfrm>
            <a:off x="167951" y="1516242"/>
            <a:ext cx="12195175" cy="4926528"/>
          </a:xfrm>
          <a:prstGeom prst="rect">
            <a:avLst/>
          </a:prstGeom>
        </p:spPr>
      </p:pic>
      <p:sp>
        <p:nvSpPr>
          <p:cNvPr id="3" name="Title 2">
            <a:extLst>
              <a:ext uri="{FF2B5EF4-FFF2-40B4-BE49-F238E27FC236}">
                <a16:creationId xmlns:a16="http://schemas.microsoft.com/office/drawing/2014/main" id="{C788CA98-E37A-4D98-BC13-1B716E6BC4BF}"/>
              </a:ext>
            </a:extLst>
          </p:cNvPr>
          <p:cNvSpPr>
            <a:spLocks noGrp="1"/>
          </p:cNvSpPr>
          <p:nvPr>
            <p:ph type="title"/>
          </p:nvPr>
        </p:nvSpPr>
        <p:spPr/>
        <p:txBody>
          <a:bodyPr/>
          <a:lstStyle/>
          <a:p>
            <a:r>
              <a:rPr lang="en-US" dirty="0"/>
              <a:t>Neural Networks</a:t>
            </a:r>
          </a:p>
        </p:txBody>
      </p:sp>
      <p:sp>
        <p:nvSpPr>
          <p:cNvPr id="5" name="TextBox 4">
            <a:extLst>
              <a:ext uri="{FF2B5EF4-FFF2-40B4-BE49-F238E27FC236}">
                <a16:creationId xmlns:a16="http://schemas.microsoft.com/office/drawing/2014/main" id="{FCF54E6D-9DF4-4220-B3B4-31E07A255EB6}"/>
              </a:ext>
            </a:extLst>
          </p:cNvPr>
          <p:cNvSpPr txBox="1"/>
          <p:nvPr/>
        </p:nvSpPr>
        <p:spPr>
          <a:xfrm>
            <a:off x="340251" y="1056287"/>
            <a:ext cx="1151397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3"/>
              </a:rPr>
              <a:t>NN Playground</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513381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Natural Language Processing: Text Classification</a:t>
            </a:r>
          </a:p>
        </p:txBody>
      </p:sp>
      <p:graphicFrame>
        <p:nvGraphicFramePr>
          <p:cNvPr id="10" name="Table 9"/>
          <p:cNvGraphicFramePr>
            <a:graphicFrameLocks noGrp="1"/>
          </p:cNvGraphicFramePr>
          <p:nvPr>
            <p:extLst/>
          </p:nvPr>
        </p:nvGraphicFramePr>
        <p:xfrm>
          <a:off x="285079" y="1466984"/>
          <a:ext cx="4572000" cy="1310640"/>
        </p:xfrm>
        <a:graphic>
          <a:graphicData uri="http://schemas.openxmlformats.org/drawingml/2006/table">
            <a:tbl>
              <a:tblPr/>
              <a:tblGrid>
                <a:gridCol w="3124200">
                  <a:extLst>
                    <a:ext uri="{9D8B030D-6E8A-4147-A177-3AD203B41FA5}">
                      <a16:colId xmlns:a16="http://schemas.microsoft.com/office/drawing/2014/main" val="1753407344"/>
                    </a:ext>
                  </a:extLst>
                </a:gridCol>
                <a:gridCol w="1447800">
                  <a:extLst>
                    <a:ext uri="{9D8B030D-6E8A-4147-A177-3AD203B41FA5}">
                      <a16:colId xmlns:a16="http://schemas.microsoft.com/office/drawing/2014/main" val="2863044209"/>
                    </a:ext>
                  </a:extLst>
                </a:gridCol>
              </a:tblGrid>
              <a:tr h="327660">
                <a:tc>
                  <a:txBody>
                    <a:bodyPr/>
                    <a:lstStyle/>
                    <a:p>
                      <a:pPr algn="l" fontAlgn="b"/>
                      <a:r>
                        <a:rPr lang="en-US" sz="2000" b="0" i="0" u="none" strike="noStrike" dirty="0">
                          <a:solidFill>
                            <a:srgbClr val="9C0006"/>
                          </a:solidFill>
                          <a:effectLst/>
                          <a:latin typeface="Calibri" panose="020F0502020204030204" pitchFamily="34" charset="0"/>
                        </a:rPr>
                        <a:t>Review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b"/>
                      <a:r>
                        <a:rPr lang="en-US" sz="2000" b="0" i="0" u="none" strike="noStrike">
                          <a:solidFill>
                            <a:srgbClr val="9C0006"/>
                          </a:solidFill>
                          <a:effectLst/>
                          <a:latin typeface="Calibri" panose="020F0502020204030204" pitchFamily="34" charset="0"/>
                        </a:rPr>
                        <a:t>Liked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884637137"/>
                  </a:ext>
                </a:extLst>
              </a:tr>
              <a:tr h="327660">
                <a:tc>
                  <a:txBody>
                    <a:bodyPr/>
                    <a:lstStyle/>
                    <a:p>
                      <a:pPr algn="l" fontAlgn="b"/>
                      <a:r>
                        <a:rPr lang="en-US" sz="2000" b="0" i="0" u="none" strike="noStrike" dirty="0">
                          <a:solidFill>
                            <a:srgbClr val="000000"/>
                          </a:solidFill>
                          <a:effectLst/>
                          <a:latin typeface="Calibri" panose="020F0502020204030204" pitchFamily="34" charset="0"/>
                        </a:rPr>
                        <a:t>Wow ….this is Lovely food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799754"/>
                  </a:ext>
                </a:extLst>
              </a:tr>
              <a:tr h="327660">
                <a:tc>
                  <a:txBody>
                    <a:bodyPr/>
                    <a:lstStyle/>
                    <a:p>
                      <a:pPr algn="l" fontAlgn="b"/>
                      <a:r>
                        <a:rPr lang="en-US" sz="2000" b="0" i="0" u="none" strike="noStrike" dirty="0">
                          <a:solidFill>
                            <a:srgbClr val="000000"/>
                          </a:solidFill>
                          <a:effectLst/>
                          <a:latin typeface="Calibri" panose="020F0502020204030204" pitchFamily="34" charset="0"/>
                        </a:rPr>
                        <a:t>wow good food….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0053169"/>
                  </a:ext>
                </a:extLst>
              </a:tr>
              <a:tr h="327660">
                <a:tc>
                  <a:txBody>
                    <a:bodyPr/>
                    <a:lstStyle/>
                    <a:p>
                      <a:pPr algn="l" fontAlgn="b"/>
                      <a:r>
                        <a:rPr lang="en-US" sz="2000" b="0" i="0" u="none" strike="noStrike" dirty="0">
                          <a:solidFill>
                            <a:srgbClr val="000000"/>
                          </a:solidFill>
                          <a:effectLst/>
                          <a:latin typeface="Calibri" panose="020F0502020204030204" pitchFamily="34" charset="0"/>
                        </a:rPr>
                        <a:t>bad food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7885942"/>
                  </a:ext>
                </a:extLst>
              </a:tr>
            </a:tbl>
          </a:graphicData>
        </a:graphic>
      </p:graphicFrame>
      <p:sp>
        <p:nvSpPr>
          <p:cNvPr id="11" name="TextBox 10"/>
          <p:cNvSpPr txBox="1"/>
          <p:nvPr/>
        </p:nvSpPr>
        <p:spPr>
          <a:xfrm>
            <a:off x="285079" y="1134209"/>
            <a:ext cx="3402623" cy="2769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Restaurant Review </a:t>
            </a:r>
          </a:p>
        </p:txBody>
      </p:sp>
      <p:sp>
        <p:nvSpPr>
          <p:cNvPr id="12" name="TextBox 11"/>
          <p:cNvSpPr txBox="1"/>
          <p:nvPr/>
        </p:nvSpPr>
        <p:spPr>
          <a:xfrm>
            <a:off x="6257987" y="995709"/>
            <a:ext cx="4147037" cy="2769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Step 1 Clean Text using NLP toolkit</a:t>
            </a:r>
          </a:p>
        </p:txBody>
      </p:sp>
      <p:graphicFrame>
        <p:nvGraphicFramePr>
          <p:cNvPr id="13" name="Table 12"/>
          <p:cNvGraphicFramePr>
            <a:graphicFrameLocks noGrp="1"/>
          </p:cNvGraphicFramePr>
          <p:nvPr>
            <p:extLst/>
          </p:nvPr>
        </p:nvGraphicFramePr>
        <p:xfrm>
          <a:off x="6319533" y="1428139"/>
          <a:ext cx="3124200" cy="1295400"/>
        </p:xfrm>
        <a:graphic>
          <a:graphicData uri="http://schemas.openxmlformats.org/drawingml/2006/table">
            <a:tbl>
              <a:tblPr/>
              <a:tblGrid>
                <a:gridCol w="3124200">
                  <a:extLst>
                    <a:ext uri="{9D8B030D-6E8A-4147-A177-3AD203B41FA5}">
                      <a16:colId xmlns:a16="http://schemas.microsoft.com/office/drawing/2014/main" val="1753407344"/>
                    </a:ext>
                  </a:extLst>
                </a:gridCol>
              </a:tblGrid>
              <a:tr h="0">
                <a:tc>
                  <a:txBody>
                    <a:bodyPr/>
                    <a:lstStyle/>
                    <a:p>
                      <a:pPr algn="l" fontAlgn="b"/>
                      <a:r>
                        <a:rPr lang="en-US" sz="2000" b="0" i="0" u="none" strike="noStrike" dirty="0">
                          <a:solidFill>
                            <a:srgbClr val="9C0006"/>
                          </a:solidFill>
                          <a:effectLst/>
                          <a:latin typeface="Calibri" panose="020F0502020204030204" pitchFamily="34" charset="0"/>
                        </a:rPr>
                        <a:t>Review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884637137"/>
                  </a:ext>
                </a:extLst>
              </a:tr>
              <a:tr h="327660">
                <a:tc>
                  <a:txBody>
                    <a:bodyPr/>
                    <a:lstStyle/>
                    <a:p>
                      <a:pPr algn="l" fontAlgn="b"/>
                      <a:r>
                        <a:rPr lang="en-US" sz="2000" b="0" i="0" u="none" strike="noStrike" dirty="0">
                          <a:solidFill>
                            <a:srgbClr val="000000"/>
                          </a:solidFill>
                          <a:effectLst/>
                          <a:latin typeface="Calibri" panose="020F0502020204030204" pitchFamily="34" charset="0"/>
                        </a:rPr>
                        <a:t>wow love food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799754"/>
                  </a:ext>
                </a:extLst>
              </a:tr>
              <a:tr h="327660">
                <a:tc>
                  <a:txBody>
                    <a:bodyPr/>
                    <a:lstStyle/>
                    <a:p>
                      <a:pPr algn="l" fontAlgn="b"/>
                      <a:r>
                        <a:rPr lang="en-US" sz="2000" b="0" i="0" u="none" strike="noStrike">
                          <a:solidFill>
                            <a:srgbClr val="000000"/>
                          </a:solidFill>
                          <a:effectLst/>
                          <a:latin typeface="Calibri" panose="020F0502020204030204" pitchFamily="34" charset="0"/>
                        </a:rPr>
                        <a:t>wow good food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0053169"/>
                  </a:ext>
                </a:extLst>
              </a:tr>
              <a:tr h="327660">
                <a:tc>
                  <a:txBody>
                    <a:bodyPr/>
                    <a:lstStyle/>
                    <a:p>
                      <a:pPr algn="l" fontAlgn="b"/>
                      <a:r>
                        <a:rPr lang="en-US" sz="2000" b="0" i="0" u="none" strike="noStrike" dirty="0">
                          <a:solidFill>
                            <a:srgbClr val="000000"/>
                          </a:solidFill>
                          <a:effectLst/>
                          <a:latin typeface="Calibri" panose="020F0502020204030204" pitchFamily="34" charset="0"/>
                        </a:rPr>
                        <a:t>bad food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7885942"/>
                  </a:ext>
                </a:extLst>
              </a:tr>
            </a:tbl>
          </a:graphicData>
        </a:graphic>
      </p:graphicFrame>
      <p:sp>
        <p:nvSpPr>
          <p:cNvPr id="14" name="Rectangle 13"/>
          <p:cNvSpPr/>
          <p:nvPr/>
        </p:nvSpPr>
        <p:spPr>
          <a:xfrm>
            <a:off x="188462" y="3186610"/>
            <a:ext cx="3595856" cy="369332"/>
          </a:xfrm>
          <a:prstGeom prst="rect">
            <a:avLst/>
          </a:prstGeom>
        </p:spPr>
        <p:txBody>
          <a:bodyPr wrap="none">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Step 2 Create Bag of word Model</a:t>
            </a:r>
          </a:p>
        </p:txBody>
      </p:sp>
      <p:pic>
        <p:nvPicPr>
          <p:cNvPr id="15" name="Picture 14"/>
          <p:cNvPicPr>
            <a:picLocks noChangeAspect="1"/>
          </p:cNvPicPr>
          <p:nvPr/>
        </p:nvPicPr>
        <p:blipFill>
          <a:blip r:embed="rId2"/>
          <a:stretch>
            <a:fillRect/>
          </a:stretch>
        </p:blipFill>
        <p:spPr>
          <a:xfrm>
            <a:off x="285079" y="3693868"/>
            <a:ext cx="3924300" cy="1457325"/>
          </a:xfrm>
          <a:prstGeom prst="rect">
            <a:avLst/>
          </a:prstGeom>
        </p:spPr>
      </p:pic>
      <p:sp>
        <p:nvSpPr>
          <p:cNvPr id="16" name="Rectangle 15"/>
          <p:cNvSpPr/>
          <p:nvPr/>
        </p:nvSpPr>
        <p:spPr>
          <a:xfrm>
            <a:off x="5292707" y="3186610"/>
            <a:ext cx="2595582" cy="369332"/>
          </a:xfrm>
          <a:prstGeom prst="rect">
            <a:avLst/>
          </a:prstGeom>
        </p:spPr>
        <p:txBody>
          <a:bodyPr wrap="none">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Step 3 Train The model</a:t>
            </a:r>
          </a:p>
        </p:txBody>
      </p:sp>
      <p:pic>
        <p:nvPicPr>
          <p:cNvPr id="17" name="Picture 16"/>
          <p:cNvPicPr>
            <a:picLocks noChangeAspect="1"/>
          </p:cNvPicPr>
          <p:nvPr/>
        </p:nvPicPr>
        <p:blipFill>
          <a:blip r:embed="rId3"/>
          <a:stretch>
            <a:fillRect/>
          </a:stretch>
        </p:blipFill>
        <p:spPr>
          <a:xfrm>
            <a:off x="5381380" y="3738928"/>
            <a:ext cx="4562475" cy="1419225"/>
          </a:xfrm>
          <a:prstGeom prst="rect">
            <a:avLst/>
          </a:prstGeom>
        </p:spPr>
      </p:pic>
      <p:sp>
        <p:nvSpPr>
          <p:cNvPr id="18" name="Rectangle 17"/>
          <p:cNvSpPr/>
          <p:nvPr/>
        </p:nvSpPr>
        <p:spPr>
          <a:xfrm>
            <a:off x="285079" y="5398552"/>
            <a:ext cx="3055998" cy="369332"/>
          </a:xfrm>
          <a:prstGeom prst="rect">
            <a:avLst/>
          </a:prstGeom>
        </p:spPr>
        <p:txBody>
          <a:bodyPr wrap="square">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Step 4 Predict</a:t>
            </a:r>
          </a:p>
        </p:txBody>
      </p:sp>
      <p:graphicFrame>
        <p:nvGraphicFramePr>
          <p:cNvPr id="19" name="Table 18"/>
          <p:cNvGraphicFramePr>
            <a:graphicFrameLocks noGrp="1"/>
          </p:cNvGraphicFramePr>
          <p:nvPr>
            <p:extLst/>
          </p:nvPr>
        </p:nvGraphicFramePr>
        <p:xfrm>
          <a:off x="285079" y="5764705"/>
          <a:ext cx="4572000" cy="655320"/>
        </p:xfrm>
        <a:graphic>
          <a:graphicData uri="http://schemas.openxmlformats.org/drawingml/2006/table">
            <a:tbl>
              <a:tblPr/>
              <a:tblGrid>
                <a:gridCol w="3124200">
                  <a:extLst>
                    <a:ext uri="{9D8B030D-6E8A-4147-A177-3AD203B41FA5}">
                      <a16:colId xmlns:a16="http://schemas.microsoft.com/office/drawing/2014/main" val="1753407344"/>
                    </a:ext>
                  </a:extLst>
                </a:gridCol>
                <a:gridCol w="1447800">
                  <a:extLst>
                    <a:ext uri="{9D8B030D-6E8A-4147-A177-3AD203B41FA5}">
                      <a16:colId xmlns:a16="http://schemas.microsoft.com/office/drawing/2014/main" val="2863044209"/>
                    </a:ext>
                  </a:extLst>
                </a:gridCol>
              </a:tblGrid>
              <a:tr h="327660">
                <a:tc>
                  <a:txBody>
                    <a:bodyPr/>
                    <a:lstStyle/>
                    <a:p>
                      <a:pPr algn="l" fontAlgn="b"/>
                      <a:r>
                        <a:rPr lang="en-US" sz="2000" b="0" i="0" u="none" strike="noStrike" dirty="0">
                          <a:solidFill>
                            <a:srgbClr val="9C0006"/>
                          </a:solidFill>
                          <a:effectLst/>
                          <a:latin typeface="Calibri" panose="020F0502020204030204" pitchFamily="34" charset="0"/>
                        </a:rPr>
                        <a:t>Review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b"/>
                      <a:r>
                        <a:rPr lang="en-US" sz="2000" b="0" i="0" u="none" strike="noStrike">
                          <a:solidFill>
                            <a:srgbClr val="9C0006"/>
                          </a:solidFill>
                          <a:effectLst/>
                          <a:latin typeface="Calibri" panose="020F0502020204030204" pitchFamily="34" charset="0"/>
                        </a:rPr>
                        <a:t>Liked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884637137"/>
                  </a:ext>
                </a:extLst>
              </a:tr>
              <a:tr h="327660">
                <a:tc>
                  <a:txBody>
                    <a:bodyPr/>
                    <a:lstStyle/>
                    <a:p>
                      <a:pPr algn="l" fontAlgn="b"/>
                      <a:r>
                        <a:rPr lang="en-US" sz="2000" b="0" i="0" u="none" strike="noStrike" dirty="0">
                          <a:solidFill>
                            <a:srgbClr val="000000"/>
                          </a:solidFill>
                          <a:effectLst/>
                          <a:latin typeface="Calibri" panose="020F0502020204030204" pitchFamily="34" charset="0"/>
                        </a:rPr>
                        <a:t>wow amazing</a:t>
                      </a:r>
                      <a:r>
                        <a:rPr lang="en-US" sz="2000" b="0" i="0" u="none" strike="noStrike" baseline="0" dirty="0">
                          <a:solidFill>
                            <a:srgbClr val="000000"/>
                          </a:solidFill>
                          <a:effectLst/>
                          <a:latin typeface="Calibri" panose="020F0502020204030204" pitchFamily="34" charset="0"/>
                        </a:rPr>
                        <a:t> food</a:t>
                      </a:r>
                      <a:endParaRPr lang="en-US" sz="20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799754"/>
                  </a:ext>
                </a:extLst>
              </a:tr>
            </a:tbl>
          </a:graphicData>
        </a:graphic>
      </p:graphicFrame>
    </p:spTree>
    <p:extLst>
      <p:ext uri="{BB962C8B-B14F-4D97-AF65-F5344CB8AC3E}">
        <p14:creationId xmlns:p14="http://schemas.microsoft.com/office/powerpoint/2010/main" val="3522036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424C2B-2873-40EC-A776-E763D19A2848}"/>
              </a:ext>
            </a:extLst>
          </p:cNvPr>
          <p:cNvSpPr>
            <a:spLocks noGrp="1"/>
          </p:cNvSpPr>
          <p:nvPr>
            <p:ph type="title"/>
          </p:nvPr>
        </p:nvSpPr>
        <p:spPr/>
        <p:txBody>
          <a:bodyPr/>
          <a:lstStyle/>
          <a:p>
            <a:r>
              <a:rPr lang="en-US" dirty="0"/>
              <a:t>Neural Networks Image Recognition</a:t>
            </a:r>
          </a:p>
        </p:txBody>
      </p:sp>
      <p:pic>
        <p:nvPicPr>
          <p:cNvPr id="4" name="Picture 3">
            <a:extLst>
              <a:ext uri="{FF2B5EF4-FFF2-40B4-BE49-F238E27FC236}">
                <a16:creationId xmlns:a16="http://schemas.microsoft.com/office/drawing/2014/main" id="{FAA19C48-9C4F-4C6E-978E-0B97D6EF0394}"/>
              </a:ext>
            </a:extLst>
          </p:cNvPr>
          <p:cNvPicPr>
            <a:picLocks noChangeAspect="1"/>
          </p:cNvPicPr>
          <p:nvPr/>
        </p:nvPicPr>
        <p:blipFill>
          <a:blip r:embed="rId2"/>
          <a:stretch>
            <a:fillRect/>
          </a:stretch>
        </p:blipFill>
        <p:spPr>
          <a:xfrm>
            <a:off x="867747" y="1611518"/>
            <a:ext cx="5749576" cy="4525206"/>
          </a:xfrm>
          <a:prstGeom prst="rect">
            <a:avLst/>
          </a:prstGeom>
        </p:spPr>
      </p:pic>
    </p:spTree>
    <p:extLst>
      <p:ext uri="{BB962C8B-B14F-4D97-AF65-F5344CB8AC3E}">
        <p14:creationId xmlns:p14="http://schemas.microsoft.com/office/powerpoint/2010/main" val="514192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004AC6-2E1C-4204-AC65-A89A3BC4E49E}"/>
              </a:ext>
            </a:extLst>
          </p:cNvPr>
          <p:cNvSpPr>
            <a:spLocks noGrp="1"/>
          </p:cNvSpPr>
          <p:nvPr>
            <p:ph type="title"/>
          </p:nvPr>
        </p:nvSpPr>
        <p:spPr/>
        <p:txBody>
          <a:bodyPr/>
          <a:lstStyle/>
          <a:p>
            <a:r>
              <a:rPr lang="en-US" dirty="0"/>
              <a:t>Resources and Links</a:t>
            </a:r>
          </a:p>
        </p:txBody>
      </p:sp>
      <p:sp>
        <p:nvSpPr>
          <p:cNvPr id="4" name="TextBox 3">
            <a:extLst>
              <a:ext uri="{FF2B5EF4-FFF2-40B4-BE49-F238E27FC236}">
                <a16:creationId xmlns:a16="http://schemas.microsoft.com/office/drawing/2014/main" id="{6F686601-73F5-4D65-AFA2-04417966F665}"/>
              </a:ext>
            </a:extLst>
          </p:cNvPr>
          <p:cNvSpPr txBox="1"/>
          <p:nvPr/>
        </p:nvSpPr>
        <p:spPr>
          <a:xfrm>
            <a:off x="275076" y="1495593"/>
            <a:ext cx="11920099" cy="3600986"/>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hlinkClick r:id="rId2"/>
              </a:rPr>
              <a:t>Quora Page for ML Learning Path</a:t>
            </a:r>
            <a:endParaRPr lang="en-US" sz="1800" kern="0" dirty="0">
              <a:ea typeface="Arial Unicode MS" pitchFamily="34" charset="-128"/>
              <a:cs typeface="Arial Unicode MS" pitchFamily="34" charset="-128"/>
              <a:hlinkClick r:id="rId3"/>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hlinkClick r:id="rId3"/>
              </a:rPr>
              <a:t>Book- ML using Python </a:t>
            </a:r>
            <a:r>
              <a:rPr lang="en-US" sz="1800" kern="0" dirty="0" err="1">
                <a:ea typeface="Arial Unicode MS" pitchFamily="34" charset="-128"/>
                <a:cs typeface="Arial Unicode MS" pitchFamily="34" charset="-128"/>
                <a:hlinkClick r:id="rId3"/>
              </a:rPr>
              <a:t>Scikit</a:t>
            </a:r>
            <a:r>
              <a:rPr lang="en-US" sz="1800" kern="0" dirty="0">
                <a:ea typeface="Arial Unicode MS" pitchFamily="34" charset="-128"/>
                <a:cs typeface="Arial Unicode MS" pitchFamily="34" charset="-128"/>
                <a:hlinkClick r:id="rId3"/>
              </a:rPr>
              <a:t>-Learn and </a:t>
            </a:r>
            <a:r>
              <a:rPr lang="en-US" sz="1800" kern="0" dirty="0" err="1">
                <a:ea typeface="Arial Unicode MS" pitchFamily="34" charset="-128"/>
                <a:cs typeface="Arial Unicode MS" pitchFamily="34" charset="-128"/>
                <a:hlinkClick r:id="rId3"/>
              </a:rPr>
              <a:t>Tensorflow</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hlinkClick r:id="rId4"/>
              </a:rPr>
              <a:t>Book-ML Fundamentals</a:t>
            </a:r>
            <a:endParaRPr lang="en-US" sz="1800" kern="0" dirty="0">
              <a:ea typeface="Arial Unicode MS" pitchFamily="34" charset="-128"/>
              <a:cs typeface="Arial Unicode MS" pitchFamily="34" charset="-128"/>
              <a:hlinkClick r:id="rId5"/>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hlinkClick r:id="rId5"/>
              </a:rPr>
              <a:t>Book- Deep Learning using </a:t>
            </a:r>
            <a:r>
              <a:rPr lang="en-US" sz="1800" kern="0" dirty="0" err="1">
                <a:ea typeface="Arial Unicode MS" pitchFamily="34" charset="-128"/>
                <a:cs typeface="Arial Unicode MS" pitchFamily="34" charset="-128"/>
                <a:hlinkClick r:id="rId5"/>
              </a:rPr>
              <a:t>Keras</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hlinkClick r:id="rId6"/>
              </a:rPr>
              <a:t>Course-Machine Learning Udemy</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hlinkClick r:id="rId7"/>
              </a:rPr>
              <a:t>Course-Machine Learning- Coursera</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hlinkClick r:id="rId8"/>
              </a:rPr>
              <a:t>Course-Deep Learning-Coursera</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hlinkClick r:id="rId9"/>
              </a:rPr>
              <a:t>E-book: Deep Learning Fundamentals</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hlinkClick r:id="rId10"/>
              </a:rPr>
              <a:t>SAP YouTube Channel for ML on Hana</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923661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999" y="975946"/>
            <a:ext cx="11186477" cy="5723792"/>
          </a:xfrm>
        </p:spPr>
        <p:txBody>
          <a:bodyPr/>
          <a:lstStyle/>
          <a:p>
            <a:r>
              <a:rPr lang="en-US" dirty="0"/>
              <a:t>Spam Filter Using Traditional Programming</a:t>
            </a:r>
          </a:p>
          <a:p>
            <a:r>
              <a:rPr lang="en-US" dirty="0"/>
              <a:t>Use common spam words(‘Amazing’, ‘offer’, ‘credit card’), to classify if a email is spam </a:t>
            </a:r>
          </a:p>
          <a:p>
            <a:r>
              <a:rPr lang="en-US" dirty="0"/>
              <a:t>Write rules to incorporate the spam word in Logic.</a:t>
            </a:r>
          </a:p>
          <a:p>
            <a:r>
              <a:rPr lang="en-US" dirty="0"/>
              <a:t>If a new word (“Great” instead of “Amazing’) is used by spammers, write new rules</a:t>
            </a:r>
          </a:p>
        </p:txBody>
      </p:sp>
      <p:sp>
        <p:nvSpPr>
          <p:cNvPr id="2" name="Title 1"/>
          <p:cNvSpPr>
            <a:spLocks noGrp="1"/>
          </p:cNvSpPr>
          <p:nvPr>
            <p:ph type="title"/>
          </p:nvPr>
        </p:nvSpPr>
        <p:spPr/>
        <p:txBody>
          <a:bodyPr/>
          <a:lstStyle/>
          <a:p>
            <a:r>
              <a:rPr lang="en-US" dirty="0"/>
              <a:t>Traditional Programing</a:t>
            </a:r>
          </a:p>
        </p:txBody>
      </p:sp>
      <p:pic>
        <p:nvPicPr>
          <p:cNvPr id="4" name="Picture 3"/>
          <p:cNvPicPr>
            <a:picLocks noChangeAspect="1"/>
          </p:cNvPicPr>
          <p:nvPr/>
        </p:nvPicPr>
        <p:blipFill>
          <a:blip r:embed="rId2"/>
          <a:stretch>
            <a:fillRect/>
          </a:stretch>
        </p:blipFill>
        <p:spPr>
          <a:xfrm>
            <a:off x="650386" y="3273670"/>
            <a:ext cx="5724525" cy="3352800"/>
          </a:xfrm>
          <a:prstGeom prst="rect">
            <a:avLst/>
          </a:prstGeom>
        </p:spPr>
      </p:pic>
    </p:spTree>
    <p:extLst>
      <p:ext uri="{BB962C8B-B14F-4D97-AF65-F5344CB8AC3E}">
        <p14:creationId xmlns:p14="http://schemas.microsoft.com/office/powerpoint/2010/main" val="144595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999" y="975946"/>
            <a:ext cx="11186477" cy="5723792"/>
          </a:xfrm>
        </p:spPr>
        <p:txBody>
          <a:bodyPr/>
          <a:lstStyle/>
          <a:p>
            <a:r>
              <a:rPr lang="en-US" dirty="0"/>
              <a:t>Spam Filter Using Machine Learning</a:t>
            </a:r>
          </a:p>
          <a:p>
            <a:r>
              <a:rPr lang="en-US" dirty="0"/>
              <a:t>Use Flag if a email is spam and ML Algorithm learns what words spam email contain</a:t>
            </a:r>
          </a:p>
          <a:p>
            <a:r>
              <a:rPr lang="en-US" dirty="0"/>
              <a:t>If a new word (“Great” instead of “Amazing’) is used by spammers, users will flag it as spam and ML  algorithm automatically detects the pattern.</a:t>
            </a:r>
          </a:p>
        </p:txBody>
      </p:sp>
      <p:sp>
        <p:nvSpPr>
          <p:cNvPr id="2" name="Title 1"/>
          <p:cNvSpPr>
            <a:spLocks noGrp="1"/>
          </p:cNvSpPr>
          <p:nvPr>
            <p:ph type="title"/>
          </p:nvPr>
        </p:nvSpPr>
        <p:spPr/>
        <p:txBody>
          <a:bodyPr/>
          <a:lstStyle/>
          <a:p>
            <a:r>
              <a:rPr lang="en-US" dirty="0"/>
              <a:t>Machine Learning</a:t>
            </a:r>
          </a:p>
        </p:txBody>
      </p:sp>
      <p:pic>
        <p:nvPicPr>
          <p:cNvPr id="5" name="Picture 4"/>
          <p:cNvPicPr>
            <a:picLocks noChangeAspect="1"/>
          </p:cNvPicPr>
          <p:nvPr/>
        </p:nvPicPr>
        <p:blipFill>
          <a:blip r:embed="rId2"/>
          <a:stretch>
            <a:fillRect/>
          </a:stretch>
        </p:blipFill>
        <p:spPr>
          <a:xfrm>
            <a:off x="1892299" y="2897065"/>
            <a:ext cx="5667375" cy="3314700"/>
          </a:xfrm>
          <a:prstGeom prst="rect">
            <a:avLst/>
          </a:prstGeom>
        </p:spPr>
      </p:pic>
    </p:spTree>
    <p:extLst>
      <p:ext uri="{BB962C8B-B14F-4D97-AF65-F5344CB8AC3E}">
        <p14:creationId xmlns:p14="http://schemas.microsoft.com/office/powerpoint/2010/main" val="52699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18825" y="1227896"/>
            <a:ext cx="6000750" cy="2305050"/>
          </a:xfrm>
          <a:prstGeom prst="rect">
            <a:avLst/>
          </a:prstGeom>
        </p:spPr>
      </p:pic>
      <p:sp>
        <p:nvSpPr>
          <p:cNvPr id="3" name="Title 2"/>
          <p:cNvSpPr>
            <a:spLocks noGrp="1"/>
          </p:cNvSpPr>
          <p:nvPr>
            <p:ph type="title"/>
          </p:nvPr>
        </p:nvSpPr>
        <p:spPr/>
        <p:txBody>
          <a:bodyPr/>
          <a:lstStyle/>
          <a:p>
            <a:r>
              <a:rPr lang="en-US" dirty="0"/>
              <a:t>Supervised Learning: Classification</a:t>
            </a:r>
          </a:p>
        </p:txBody>
      </p:sp>
      <p:sp>
        <p:nvSpPr>
          <p:cNvPr id="8" name="TextBox 7"/>
          <p:cNvSpPr txBox="1"/>
          <p:nvPr/>
        </p:nvSpPr>
        <p:spPr>
          <a:xfrm>
            <a:off x="504001" y="1748858"/>
            <a:ext cx="5846884" cy="221599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Classification: Classify is a mail is spam or not</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When we want predict discrete values which are independent.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Predicted if a email is spam or not</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 the species of flower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 objects in Images</a:t>
            </a:r>
          </a:p>
        </p:txBody>
      </p:sp>
    </p:spTree>
    <p:extLst>
      <p:ext uri="{BB962C8B-B14F-4D97-AF65-F5344CB8AC3E}">
        <p14:creationId xmlns:p14="http://schemas.microsoft.com/office/powerpoint/2010/main" val="2953089183"/>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1_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2377</TotalTime>
  <Words>1890</Words>
  <Application>Microsoft Office PowerPoint</Application>
  <PresentationFormat>Custom</PresentationFormat>
  <Paragraphs>258</Paragraphs>
  <Slides>65</Slides>
  <Notes>10</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79" baseType="lpstr">
      <vt:lpstr>Arial Unicode MS</vt:lpstr>
      <vt:lpstr>Arial</vt:lpstr>
      <vt:lpstr>Calibri</vt:lpstr>
      <vt:lpstr>Courier New</vt:lpstr>
      <vt:lpstr>Helvetica</vt:lpstr>
      <vt:lpstr>medium-content-sans-serif-font</vt:lpstr>
      <vt:lpstr>medium-content-serif-font</vt:lpstr>
      <vt:lpstr>Roboto</vt:lpstr>
      <vt:lpstr>Symbol</vt:lpstr>
      <vt:lpstr>wingdings</vt:lpstr>
      <vt:lpstr>wingdings</vt:lpstr>
      <vt:lpstr>SAP 2018 16x9 white</vt:lpstr>
      <vt:lpstr>1_SAP 2018 16x9 white</vt:lpstr>
      <vt:lpstr>Worksheet</vt:lpstr>
      <vt:lpstr>Machine Learning  </vt:lpstr>
      <vt:lpstr>Agenda</vt:lpstr>
      <vt:lpstr>Sample Problems in this Training</vt:lpstr>
      <vt:lpstr>Machine Learning </vt:lpstr>
      <vt:lpstr>Artificial Intelligence</vt:lpstr>
      <vt:lpstr>Machine Learning Use Cases: Examples from Kaggle competition</vt:lpstr>
      <vt:lpstr>Traditional Programing</vt:lpstr>
      <vt:lpstr>Machine Learning</vt:lpstr>
      <vt:lpstr>Supervised Learning: Classification</vt:lpstr>
      <vt:lpstr>Supervised Learning: Regression</vt:lpstr>
      <vt:lpstr>Unsupervised Learning</vt:lpstr>
      <vt:lpstr>Unsupervised Learning Examples: Clustering</vt:lpstr>
      <vt:lpstr>Unsupervised Learning Examples Anomaly Detection</vt:lpstr>
      <vt:lpstr>Linear Regression</vt:lpstr>
      <vt:lpstr>Linear Regression</vt:lpstr>
      <vt:lpstr>Linear Regression </vt:lpstr>
      <vt:lpstr>Linear Regression: Training and Loss  </vt:lpstr>
      <vt:lpstr>Linear Regression: Training and Loss  </vt:lpstr>
      <vt:lpstr>Linear Regression: Check Your Understanding  </vt:lpstr>
      <vt:lpstr>Linear Regression: Check Your Understanding  </vt:lpstr>
      <vt:lpstr>Linear Regression: Reducing Loss: Gradient Descent   </vt:lpstr>
      <vt:lpstr>Gradient Descent: Learning Rate   </vt:lpstr>
      <vt:lpstr>Gradient Descent: Learning Rate   </vt:lpstr>
      <vt:lpstr>Optimizing Learning Rate    </vt:lpstr>
      <vt:lpstr>Linear Regression Exercise</vt:lpstr>
      <vt:lpstr>Linear Regression Pros And Cons</vt:lpstr>
      <vt:lpstr>Polynomial Regression  </vt:lpstr>
      <vt:lpstr>Polynomial Regression: Overfitting and Underfitting  </vt:lpstr>
      <vt:lpstr>Polynomial Regression Exercise</vt:lpstr>
      <vt:lpstr>Logistic Regression: Binary Outcomes  youtube link </vt:lpstr>
      <vt:lpstr>Logistic Regression: Classification Example</vt:lpstr>
      <vt:lpstr>Logistic Regression: Classification Example</vt:lpstr>
      <vt:lpstr>Logistic Regression: Can we use Linear Model?</vt:lpstr>
      <vt:lpstr>Logistic Regression: Problems with Linear Model</vt:lpstr>
      <vt:lpstr>Logistic Regression: Fixing The previous approach</vt:lpstr>
      <vt:lpstr>Logistic Regression: The Logistic Model</vt:lpstr>
      <vt:lpstr>Logistic Regression Exercise</vt:lpstr>
      <vt:lpstr>Decision Tree Classification</vt:lpstr>
      <vt:lpstr>Decision Tree Exercise</vt:lpstr>
      <vt:lpstr>Random Forest Classification</vt:lpstr>
      <vt:lpstr>Random Forest Classification</vt:lpstr>
      <vt:lpstr>Train, Validation and Test Sets in Machine Learning</vt:lpstr>
      <vt:lpstr>Random Forest Exercise</vt:lpstr>
      <vt:lpstr>Machine Learning Humor:</vt:lpstr>
      <vt:lpstr>Gradient Boosted Trees</vt:lpstr>
      <vt:lpstr>Gradient Boosted Trees</vt:lpstr>
      <vt:lpstr>Kaggle Titanic Machine Learning Challenge:</vt:lpstr>
      <vt:lpstr>Classification: Confusion Matrix</vt:lpstr>
      <vt:lpstr>Classification: Accuracy</vt:lpstr>
      <vt:lpstr>Classification: Precision and Recall</vt:lpstr>
      <vt:lpstr>Precision and Recall : Which Metric to choose</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Neural Networks</vt:lpstr>
      <vt:lpstr>Natural Language Processing: Text Classification</vt:lpstr>
      <vt:lpstr>Neural Networks Image Recognition</vt:lpstr>
      <vt:lpstr>Resources and Links</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Rawat, Ajay</cp:lastModifiedBy>
  <cp:revision>171</cp:revision>
  <dcterms:created xsi:type="dcterms:W3CDTF">2018-04-15T03:50:03Z</dcterms:created>
  <dcterms:modified xsi:type="dcterms:W3CDTF">2018-10-07T18:09:14Z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